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0" r:id="rId3"/>
    <p:sldId id="262" r:id="rId4"/>
    <p:sldId id="263" r:id="rId5"/>
    <p:sldId id="264" r:id="rId6"/>
    <p:sldId id="265" r:id="rId7"/>
    <p:sldId id="266" r:id="rId8"/>
    <p:sldId id="267" r:id="rId9"/>
    <p:sldId id="269" r:id="rId10"/>
    <p:sldId id="268"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90735" y="579507"/>
            <a:ext cx="10802595" cy="665285"/>
          </a:xfrm>
          <a:prstGeom prst="rect">
            <a:avLst/>
          </a:prstGeom>
        </p:spPr>
        <p:txBody>
          <a:bodyPr wrap="square" anchor="t" anchorCtr="0">
            <a:noAutofit/>
          </a:bodyPr>
          <a:lstStyle>
            <a:lvl1pPr algn="ctr">
              <a:lnSpc>
                <a:spcPct val="90000"/>
              </a:lnSpc>
              <a:defRPr sz="4400" b="0" i="0">
                <a:solidFill>
                  <a:schemeClr val="tx1">
                    <a:lumMod val="65000"/>
                    <a:lumOff val="35000"/>
                  </a:schemeClr>
                </a:solidFill>
                <a:latin typeface="Montserrat SemiBold" panose="00000700000000000000" pitchFamily="50" charset="0"/>
                <a:ea typeface="Gulim" pitchFamily="34" charset="-127"/>
              </a:defRPr>
            </a:lvl1pPr>
          </a:lstStyle>
          <a:p>
            <a:r>
              <a:rPr lang="en-US" dirty="0"/>
              <a:t>TITLE</a:t>
            </a:r>
          </a:p>
        </p:txBody>
      </p:sp>
      <p:sp>
        <p:nvSpPr>
          <p:cNvPr id="8" name="Text Placeholder 8"/>
          <p:cNvSpPr>
            <a:spLocks noGrp="1"/>
          </p:cNvSpPr>
          <p:nvPr>
            <p:ph type="body" sz="quarter" idx="32" hasCustomPrompt="1"/>
          </p:nvPr>
        </p:nvSpPr>
        <p:spPr>
          <a:xfrm>
            <a:off x="1699195" y="1168592"/>
            <a:ext cx="8785675" cy="240851"/>
          </a:xfrm>
          <a:prstGeom prst="rect">
            <a:avLst/>
          </a:prstGeom>
          <a:noFill/>
          <a:ln>
            <a:noFill/>
          </a:ln>
        </p:spPr>
        <p:txBody>
          <a:bodyPr anchor="ctr">
            <a:noAutofit/>
          </a:bodyPr>
          <a:lstStyle>
            <a:lvl1pPr marL="0" indent="0" algn="ctr">
              <a:lnSpc>
                <a:spcPct val="90000"/>
              </a:lnSpc>
              <a:spcBef>
                <a:spcPts val="1200"/>
              </a:spcBef>
              <a:buNone/>
              <a:defRPr sz="1200" b="0" baseline="0">
                <a:solidFill>
                  <a:schemeClr val="bg1">
                    <a:lumMod val="75000"/>
                  </a:schemeClr>
                </a:solidFill>
                <a:latin typeface="+mn-lt"/>
              </a:defRPr>
            </a:lvl1pPr>
          </a:lstStyle>
          <a:p>
            <a:pPr lvl="0"/>
            <a:r>
              <a:rPr lang="id-ID" dirty="0"/>
              <a:t>Lorem Ipsum Dolor sit Amet</a:t>
            </a:r>
            <a:endParaRPr lang="en-US" dirty="0"/>
          </a:p>
        </p:txBody>
      </p:sp>
    </p:spTree>
    <p:extLst>
      <p:ext uri="{BB962C8B-B14F-4D97-AF65-F5344CB8AC3E}">
        <p14:creationId xmlns:p14="http://schemas.microsoft.com/office/powerpoint/2010/main" val="33735865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11570021" y="111323"/>
            <a:ext cx="621979" cy="307777"/>
          </a:xfrm>
          <a:prstGeom prst="rect">
            <a:avLst/>
          </a:prstGeom>
          <a:noFill/>
        </p:spPr>
        <p:txBody>
          <a:bodyPr wrap="square" rtlCol="0">
            <a:spAutoFit/>
          </a:bodyPr>
          <a:lstStyle/>
          <a:p>
            <a:pPr algn="ctr"/>
            <a:fld id="{260E2A6B-A809-4840-BF14-8648BC0BDF87}" type="slidenum">
              <a:rPr lang="id-ID" sz="1400" b="0" i="0" smtClean="0">
                <a:solidFill>
                  <a:schemeClr val="bg1"/>
                </a:solidFill>
                <a:latin typeface="Montserrat Semi Bold" panose="00000700000000000000" pitchFamily="50" charset="0"/>
                <a:ea typeface="Roboto Condensed Light" panose="02000000000000000000" pitchFamily="2" charset="0"/>
              </a:rPr>
              <a:pPr algn="ctr"/>
              <a:t>‹#›</a:t>
            </a:fld>
            <a:endParaRPr lang="id-ID" sz="1400" b="0" i="0" dirty="0">
              <a:solidFill>
                <a:schemeClr val="bg1"/>
              </a:solidFill>
              <a:latin typeface="Montserrat Semi Bold" panose="00000700000000000000" pitchFamily="50" charset="0"/>
              <a:ea typeface="Roboto Condensed Light" panose="02000000000000000000" pitchFamily="2" charset="0"/>
            </a:endParaRPr>
          </a:p>
        </p:txBody>
      </p:sp>
    </p:spTree>
    <p:extLst>
      <p:ext uri="{BB962C8B-B14F-4D97-AF65-F5344CB8AC3E}">
        <p14:creationId xmlns:p14="http://schemas.microsoft.com/office/powerpoint/2010/main" val="260268545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8.png"/><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7.wmf"/></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1579655"/>
            <a:ext cx="11820939" cy="4568460"/>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740708"/>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47357" y="3330330"/>
            <a:ext cx="2890971" cy="1341565"/>
            <a:chOff x="1696493" y="4446389"/>
            <a:chExt cx="2890971" cy="1341565"/>
          </a:xfrm>
        </p:grpSpPr>
        <p:sp>
          <p:nvSpPr>
            <p:cNvPr id="23" name="TextBox 22"/>
            <p:cNvSpPr txBox="1"/>
            <p:nvPr/>
          </p:nvSpPr>
          <p:spPr>
            <a:xfrm>
              <a:off x="1696493" y="4833847"/>
              <a:ext cx="2890971" cy="954107"/>
            </a:xfrm>
            <a:prstGeom prst="rect">
              <a:avLst/>
            </a:prstGeom>
            <a:noFill/>
          </p:spPr>
          <p:txBody>
            <a:bodyPr wrap="square" rtlCol="0">
              <a:spAutoFit/>
            </a:bodyPr>
            <a:lstStyle/>
            <a:p>
              <a:r>
                <a:rPr lang="en-US" sz="1400" dirty="0">
                  <a:solidFill>
                    <a:schemeClr val="bg1">
                      <a:lumMod val="65000"/>
                    </a:schemeClr>
                  </a:solidFill>
                </a:rPr>
                <a:t>Thailand announces designation of offshore blocks' boundary for petroleum Exploration and Production (E&amp;P)  in Gulf of Thailand.</a:t>
              </a:r>
              <a:endParaRPr lang="id-ID" sz="1400" dirty="0">
                <a:solidFill>
                  <a:schemeClr val="bg1">
                    <a:lumMod val="65000"/>
                  </a:schemeClr>
                </a:solidFill>
              </a:endParaRPr>
            </a:p>
          </p:txBody>
        </p:sp>
        <p:sp>
          <p:nvSpPr>
            <p:cNvPr id="24" name="TextBox 23"/>
            <p:cNvSpPr txBox="1"/>
            <p:nvPr/>
          </p:nvSpPr>
          <p:spPr>
            <a:xfrm>
              <a:off x="1696493" y="4446389"/>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25" name="Rectangle 24"/>
          <p:cNvSpPr/>
          <p:nvPr/>
        </p:nvSpPr>
        <p:spPr>
          <a:xfrm>
            <a:off x="3325321" y="3428268"/>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391769" y="2382845"/>
            <a:ext cx="2636013" cy="1112054"/>
            <a:chOff x="1696493" y="4460457"/>
            <a:chExt cx="2636013" cy="1112054"/>
          </a:xfrm>
        </p:grpSpPr>
        <p:sp>
          <p:nvSpPr>
            <p:cNvPr id="27" name="TextBox 26"/>
            <p:cNvSpPr txBox="1"/>
            <p:nvPr/>
          </p:nvSpPr>
          <p:spPr>
            <a:xfrm>
              <a:off x="1696493" y="4833847"/>
              <a:ext cx="2636013" cy="738664"/>
            </a:xfrm>
            <a:prstGeom prst="rect">
              <a:avLst/>
            </a:prstGeom>
            <a:noFill/>
          </p:spPr>
          <p:txBody>
            <a:bodyPr wrap="square" rtlCol="0">
              <a:spAutoFit/>
            </a:bodyPr>
            <a:lstStyle/>
            <a:p>
              <a:r>
                <a:rPr lang="en-US" sz="1400" dirty="0">
                  <a:solidFill>
                    <a:schemeClr val="bg1">
                      <a:lumMod val="65000"/>
                    </a:schemeClr>
                  </a:solidFill>
                </a:rPr>
                <a:t>EPMI drills and discovers Pilong-1 gas  well (29  </a:t>
              </a:r>
              <a:r>
                <a:rPr lang="en-US" sz="1400" dirty="0" err="1">
                  <a:solidFill>
                    <a:schemeClr val="bg1">
                      <a:lumMod val="65000"/>
                    </a:schemeClr>
                  </a:solidFill>
                </a:rPr>
                <a:t>Mmscf</a:t>
              </a:r>
              <a:r>
                <a:rPr lang="en-US" sz="1400" dirty="0">
                  <a:solidFill>
                    <a:schemeClr val="bg1">
                      <a:lumMod val="65000"/>
                    </a:schemeClr>
                  </a:solidFill>
                </a:rPr>
                <a:t>/d) in  the Joint Development Area. </a:t>
              </a:r>
              <a:endParaRPr lang="id-ID" sz="1400" dirty="0">
                <a:solidFill>
                  <a:schemeClr val="bg1">
                    <a:lumMod val="65000"/>
                  </a:schemeClr>
                </a:solidFill>
              </a:endParaRPr>
            </a:p>
          </p:txBody>
        </p:sp>
        <p:sp>
          <p:nvSpPr>
            <p:cNvPr id="28" name="TextBox 27"/>
            <p:cNvSpPr txBox="1"/>
            <p:nvPr/>
          </p:nvSpPr>
          <p:spPr>
            <a:xfrm>
              <a:off x="1696493" y="4460457"/>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51" name="Rectangle 50"/>
          <p:cNvSpPr/>
          <p:nvPr/>
        </p:nvSpPr>
        <p:spPr>
          <a:xfrm>
            <a:off x="6286536" y="5509304"/>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222425" y="4541766"/>
            <a:ext cx="2839383" cy="798134"/>
            <a:chOff x="1696493" y="4558933"/>
            <a:chExt cx="2839383" cy="798134"/>
          </a:xfrm>
        </p:grpSpPr>
        <p:sp>
          <p:nvSpPr>
            <p:cNvPr id="53" name="TextBox 52"/>
            <p:cNvSpPr txBox="1"/>
            <p:nvPr/>
          </p:nvSpPr>
          <p:spPr>
            <a:xfrm>
              <a:off x="1696493" y="4833847"/>
              <a:ext cx="2839383" cy="523220"/>
            </a:xfrm>
            <a:prstGeom prst="rect">
              <a:avLst/>
            </a:prstGeom>
            <a:noFill/>
          </p:spPr>
          <p:txBody>
            <a:bodyPr wrap="square" rtlCol="0">
              <a:spAutoFit/>
            </a:bodyPr>
            <a:lstStyle/>
            <a:p>
              <a:r>
                <a:rPr lang="en-US" sz="1400" dirty="0">
                  <a:solidFill>
                    <a:schemeClr val="bg1">
                      <a:lumMod val="65000"/>
                    </a:schemeClr>
                  </a:solidFill>
                </a:rPr>
                <a:t>Thailand officially proclaims its  continental shelf boundary. </a:t>
              </a:r>
              <a:endParaRPr lang="id-ID" sz="1400" dirty="0">
                <a:solidFill>
                  <a:schemeClr val="bg1">
                    <a:lumMod val="65000"/>
                  </a:schemeClr>
                </a:solidFill>
              </a:endParaRPr>
            </a:p>
          </p:txBody>
        </p:sp>
        <p:sp>
          <p:nvSpPr>
            <p:cNvPr id="54" name="TextBox 53"/>
            <p:cNvSpPr txBox="1"/>
            <p:nvPr/>
          </p:nvSpPr>
          <p:spPr>
            <a:xfrm>
              <a:off x="1696493" y="4558933"/>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63" name="Rectangle 62"/>
          <p:cNvSpPr/>
          <p:nvPr/>
        </p:nvSpPr>
        <p:spPr>
          <a:xfrm>
            <a:off x="9114867" y="4857857"/>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077467" y="2695452"/>
            <a:ext cx="2968759" cy="1098296"/>
            <a:chOff x="1590680" y="3667034"/>
            <a:chExt cx="2968759" cy="1098296"/>
          </a:xfrm>
        </p:grpSpPr>
        <p:sp>
          <p:nvSpPr>
            <p:cNvPr id="69" name="TextBox 68"/>
            <p:cNvSpPr txBox="1"/>
            <p:nvPr/>
          </p:nvSpPr>
          <p:spPr>
            <a:xfrm>
              <a:off x="1807563" y="4026666"/>
              <a:ext cx="2751876" cy="738664"/>
            </a:xfrm>
            <a:prstGeom prst="rect">
              <a:avLst/>
            </a:prstGeom>
            <a:noFill/>
          </p:spPr>
          <p:txBody>
            <a:bodyPr wrap="square" rtlCol="0">
              <a:spAutoFit/>
            </a:bodyPr>
            <a:lstStyle/>
            <a:p>
              <a:r>
                <a:rPr lang="en-US" sz="1400" dirty="0">
                  <a:solidFill>
                    <a:schemeClr val="bg1">
                      <a:lumMod val="65000"/>
                    </a:schemeClr>
                  </a:solidFill>
                </a:rPr>
                <a:t>Petroleum  Development Act  promulgates in Malaysia vesting exclusive rights to  PETRONAS. </a:t>
              </a:r>
              <a:endParaRPr lang="id-ID" sz="1400" dirty="0">
                <a:solidFill>
                  <a:schemeClr val="bg1">
                    <a:lumMod val="65000"/>
                  </a:schemeClr>
                </a:solidFill>
              </a:endParaRPr>
            </a:p>
          </p:txBody>
        </p:sp>
        <p:sp>
          <p:nvSpPr>
            <p:cNvPr id="70" name="TextBox 69"/>
            <p:cNvSpPr txBox="1"/>
            <p:nvPr/>
          </p:nvSpPr>
          <p:spPr>
            <a:xfrm>
              <a:off x="1590680" y="3667034"/>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April</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1968</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1971</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1973</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1974</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pic>
        <p:nvPicPr>
          <p:cNvPr id="4" name="Picture 3">
            <a:extLst>
              <a:ext uri="{FF2B5EF4-FFF2-40B4-BE49-F238E27FC236}">
                <a16:creationId xmlns:a16="http://schemas.microsoft.com/office/drawing/2014/main" id="{9E33FC03-3A3D-466D-9FE4-830862EF1029}"/>
              </a:ext>
            </a:extLst>
          </p:cNvPr>
          <p:cNvPicPr>
            <a:picLocks noChangeAspect="1"/>
          </p:cNvPicPr>
          <p:nvPr/>
        </p:nvPicPr>
        <p:blipFill>
          <a:blip r:embed="rId2"/>
          <a:stretch>
            <a:fillRect/>
          </a:stretch>
        </p:blipFill>
        <p:spPr>
          <a:xfrm>
            <a:off x="685260" y="4970261"/>
            <a:ext cx="2300836" cy="1093313"/>
          </a:xfrm>
          <a:prstGeom prst="rect">
            <a:avLst/>
          </a:prstGeom>
        </p:spPr>
      </p:pic>
      <p:sp>
        <p:nvSpPr>
          <p:cNvPr id="64" name="TextBox 63">
            <a:extLst>
              <a:ext uri="{FF2B5EF4-FFF2-40B4-BE49-F238E27FC236}">
                <a16:creationId xmlns:a16="http://schemas.microsoft.com/office/drawing/2014/main" id="{6936F0A0-85E1-4D6B-AFB2-A797E4BB8046}"/>
              </a:ext>
            </a:extLst>
          </p:cNvPr>
          <p:cNvSpPr txBox="1"/>
          <p:nvPr/>
        </p:nvSpPr>
        <p:spPr>
          <a:xfrm>
            <a:off x="9113035" y="3812277"/>
            <a:ext cx="2599351" cy="954107"/>
          </a:xfrm>
          <a:prstGeom prst="rect">
            <a:avLst/>
          </a:prstGeom>
          <a:noFill/>
        </p:spPr>
        <p:txBody>
          <a:bodyPr wrap="square" rtlCol="0">
            <a:spAutoFit/>
          </a:bodyPr>
          <a:lstStyle/>
          <a:p>
            <a:r>
              <a:rPr lang="en-US" sz="1400" dirty="0">
                <a:solidFill>
                  <a:schemeClr val="bg1">
                    <a:lumMod val="65000"/>
                  </a:schemeClr>
                </a:solidFill>
              </a:rPr>
              <a:t>EPMI later signed preliminary Production Sharing Contract with PETRONAS over  its original contract area. </a:t>
            </a:r>
            <a:endParaRPr lang="id-ID" sz="1400" dirty="0">
              <a:solidFill>
                <a:schemeClr val="bg1">
                  <a:lumMod val="65000"/>
                </a:schemeClr>
              </a:solidFill>
            </a:endParaRPr>
          </a:p>
        </p:txBody>
      </p:sp>
    </p:spTree>
    <p:extLst>
      <p:ext uri="{BB962C8B-B14F-4D97-AF65-F5344CB8AC3E}">
        <p14:creationId xmlns:p14="http://schemas.microsoft.com/office/powerpoint/2010/main" val="2463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68441"/>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25321" y="5760653"/>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389361" y="4732747"/>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114867" y="5321681"/>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5835074"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2017</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6" name="Group 45">
            <a:extLst>
              <a:ext uri="{FF2B5EF4-FFF2-40B4-BE49-F238E27FC236}">
                <a16:creationId xmlns:a16="http://schemas.microsoft.com/office/drawing/2014/main" id="{3D1AEE91-8450-481E-8463-0E26964AF830}"/>
              </a:ext>
            </a:extLst>
          </p:cNvPr>
          <p:cNvGrpSpPr/>
          <p:nvPr/>
        </p:nvGrpSpPr>
        <p:grpSpPr>
          <a:xfrm>
            <a:off x="42731" y="4193438"/>
            <a:ext cx="2292405" cy="1043366"/>
            <a:chOff x="1714074" y="3133099"/>
            <a:chExt cx="2878124" cy="1043366"/>
          </a:xfrm>
        </p:grpSpPr>
        <p:sp>
          <p:nvSpPr>
            <p:cNvPr id="47" name="TextBox 46">
              <a:extLst>
                <a:ext uri="{FF2B5EF4-FFF2-40B4-BE49-F238E27FC236}">
                  <a16:creationId xmlns:a16="http://schemas.microsoft.com/office/drawing/2014/main" id="{371999F5-AC79-41F9-BC1D-86B2D3017350}"/>
                </a:ext>
              </a:extLst>
            </p:cNvPr>
            <p:cNvSpPr txBox="1"/>
            <p:nvPr/>
          </p:nvSpPr>
          <p:spPr>
            <a:xfrm>
              <a:off x="1714074" y="3653245"/>
              <a:ext cx="2774702" cy="523220"/>
            </a:xfrm>
            <a:prstGeom prst="rect">
              <a:avLst/>
            </a:prstGeom>
            <a:noFill/>
          </p:spPr>
          <p:txBody>
            <a:bodyPr wrap="square" rtlCol="0">
              <a:spAutoFit/>
            </a:bodyPr>
            <a:lstStyle/>
            <a:p>
              <a:pPr algn="r"/>
              <a:r>
                <a:rPr lang="en-US" sz="1400" dirty="0">
                  <a:solidFill>
                    <a:schemeClr val="bg1">
                      <a:lumMod val="65000"/>
                    </a:schemeClr>
                  </a:solidFill>
                </a:rPr>
                <a:t>MTA  4th PSC  Cost  Reduction Initiatives Workshop </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2212494" y="3133099"/>
              <a:ext cx="2379704"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22 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16B2571E-489F-47D1-822F-73D02487DC09}"/>
              </a:ext>
            </a:extLst>
          </p:cNvPr>
          <p:cNvSpPr txBox="1"/>
          <p:nvPr/>
        </p:nvSpPr>
        <p:spPr>
          <a:xfrm>
            <a:off x="6163014" y="6148115"/>
            <a:ext cx="5803698"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2020</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90" name="Group 89">
            <a:extLst>
              <a:ext uri="{FF2B5EF4-FFF2-40B4-BE49-F238E27FC236}">
                <a16:creationId xmlns:a16="http://schemas.microsoft.com/office/drawing/2014/main" id="{F7D74C6E-F417-4D42-A813-7BED6AD46CB7}"/>
              </a:ext>
            </a:extLst>
          </p:cNvPr>
          <p:cNvGrpSpPr/>
          <p:nvPr/>
        </p:nvGrpSpPr>
        <p:grpSpPr>
          <a:xfrm>
            <a:off x="282224" y="1153878"/>
            <a:ext cx="5810034" cy="639782"/>
            <a:chOff x="2060221" y="2943961"/>
            <a:chExt cx="2715765" cy="639782"/>
          </a:xfrm>
        </p:grpSpPr>
        <p:sp>
          <p:nvSpPr>
            <p:cNvPr id="91" name="TextBox 90">
              <a:extLst>
                <a:ext uri="{FF2B5EF4-FFF2-40B4-BE49-F238E27FC236}">
                  <a16:creationId xmlns:a16="http://schemas.microsoft.com/office/drawing/2014/main" id="{70D8BFDB-89F7-47E7-934A-DE18F607FEB7}"/>
                </a:ext>
              </a:extLst>
            </p:cNvPr>
            <p:cNvSpPr txBox="1"/>
            <p:nvPr/>
          </p:nvSpPr>
          <p:spPr>
            <a:xfrm>
              <a:off x="2060221" y="3273756"/>
              <a:ext cx="2617463" cy="309987"/>
            </a:xfrm>
            <a:prstGeom prst="rect">
              <a:avLst/>
            </a:prstGeom>
            <a:noFill/>
          </p:spPr>
          <p:txBody>
            <a:bodyPr wrap="square" rtlCol="0">
              <a:spAutoFit/>
            </a:bodyPr>
            <a:lstStyle/>
            <a:p>
              <a:pPr algn="r"/>
              <a:r>
                <a:rPr lang="en-US" sz="1400" dirty="0">
                  <a:solidFill>
                    <a:schemeClr val="bg1">
                      <a:lumMod val="65000"/>
                    </a:schemeClr>
                  </a:solidFill>
                </a:rPr>
                <a:t>Research  </a:t>
              </a:r>
              <a:r>
                <a:rPr lang="en-US" sz="1400" dirty="0" err="1">
                  <a:solidFill>
                    <a:schemeClr val="bg1">
                      <a:lumMod val="65000"/>
                    </a:schemeClr>
                  </a:solidFill>
                </a:rPr>
                <a:t>Cess</a:t>
              </a:r>
              <a:r>
                <a:rPr lang="en-US" sz="1400" dirty="0">
                  <a:solidFill>
                    <a:schemeClr val="bg1">
                      <a:lumMod val="65000"/>
                    </a:schemeClr>
                  </a:solidFill>
                </a:rPr>
                <a:t> (Signing at  MTJA  Office) MTJA,  UTM  and CHULALONGKORN </a:t>
              </a:r>
              <a:endParaRPr lang="id-ID" sz="1400" dirty="0">
                <a:solidFill>
                  <a:schemeClr val="bg1">
                    <a:lumMod val="65000"/>
                  </a:schemeClr>
                </a:solidFill>
              </a:endParaRPr>
            </a:p>
          </p:txBody>
        </p:sp>
        <p:sp>
          <p:nvSpPr>
            <p:cNvPr id="92" name="TextBox 91">
              <a:extLst>
                <a:ext uri="{FF2B5EF4-FFF2-40B4-BE49-F238E27FC236}">
                  <a16:creationId xmlns:a16="http://schemas.microsoft.com/office/drawing/2014/main" id="{1753AB4A-FD65-4422-A5CF-88C2BE475264}"/>
                </a:ext>
              </a:extLst>
            </p:cNvPr>
            <p:cNvSpPr txBox="1"/>
            <p:nvPr/>
          </p:nvSpPr>
          <p:spPr>
            <a:xfrm>
              <a:off x="3841925" y="2943961"/>
              <a:ext cx="934061"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12 September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54" name="Picture 53">
            <a:extLst>
              <a:ext uri="{FF2B5EF4-FFF2-40B4-BE49-F238E27FC236}">
                <a16:creationId xmlns:a16="http://schemas.microsoft.com/office/drawing/2014/main" id="{2B7F8DF4-62FA-43F7-B93C-2B304A2B63FE}"/>
              </a:ext>
            </a:extLst>
          </p:cNvPr>
          <p:cNvPicPr>
            <a:picLocks noChangeAspect="1"/>
          </p:cNvPicPr>
          <p:nvPr/>
        </p:nvPicPr>
        <p:blipFill>
          <a:blip r:embed="rId3"/>
          <a:stretch>
            <a:fillRect/>
          </a:stretch>
        </p:blipFill>
        <p:spPr>
          <a:xfrm>
            <a:off x="2287379" y="4273734"/>
            <a:ext cx="3213097" cy="1445297"/>
          </a:xfrm>
          <a:prstGeom prst="rect">
            <a:avLst/>
          </a:prstGeom>
        </p:spPr>
      </p:pic>
      <p:pic>
        <p:nvPicPr>
          <p:cNvPr id="94" name="Picture 93">
            <a:extLst>
              <a:ext uri="{FF2B5EF4-FFF2-40B4-BE49-F238E27FC236}">
                <a16:creationId xmlns:a16="http://schemas.microsoft.com/office/drawing/2014/main" id="{515CE034-54D9-4657-B66B-9DA2D67FEBD4}"/>
              </a:ext>
            </a:extLst>
          </p:cNvPr>
          <p:cNvPicPr>
            <a:picLocks noChangeAspect="1"/>
          </p:cNvPicPr>
          <p:nvPr/>
        </p:nvPicPr>
        <p:blipFill>
          <a:blip r:embed="rId4"/>
          <a:stretch>
            <a:fillRect/>
          </a:stretch>
        </p:blipFill>
        <p:spPr>
          <a:xfrm>
            <a:off x="2435339" y="2018139"/>
            <a:ext cx="1501652" cy="1478550"/>
          </a:xfrm>
          <a:prstGeom prst="rect">
            <a:avLst/>
          </a:prstGeom>
        </p:spPr>
      </p:pic>
      <p:grpSp>
        <p:nvGrpSpPr>
          <p:cNvPr id="95" name="Group 94">
            <a:extLst>
              <a:ext uri="{FF2B5EF4-FFF2-40B4-BE49-F238E27FC236}">
                <a16:creationId xmlns:a16="http://schemas.microsoft.com/office/drawing/2014/main" id="{510E48C5-CDB7-4D98-8FBF-92FB8530D759}"/>
              </a:ext>
            </a:extLst>
          </p:cNvPr>
          <p:cNvGrpSpPr/>
          <p:nvPr/>
        </p:nvGrpSpPr>
        <p:grpSpPr>
          <a:xfrm>
            <a:off x="243192" y="3123138"/>
            <a:ext cx="5712122" cy="901580"/>
            <a:chOff x="1967443" y="3529513"/>
            <a:chExt cx="3905949" cy="901580"/>
          </a:xfrm>
        </p:grpSpPr>
        <p:sp>
          <p:nvSpPr>
            <p:cNvPr id="96" name="TextBox 95">
              <a:extLst>
                <a:ext uri="{FF2B5EF4-FFF2-40B4-BE49-F238E27FC236}">
                  <a16:creationId xmlns:a16="http://schemas.microsoft.com/office/drawing/2014/main" id="{D35059A4-E8A7-4EE1-BAC6-427767E4BD1C}"/>
                </a:ext>
              </a:extLst>
            </p:cNvPr>
            <p:cNvSpPr txBox="1"/>
            <p:nvPr/>
          </p:nvSpPr>
          <p:spPr>
            <a:xfrm>
              <a:off x="2045945" y="3907873"/>
              <a:ext cx="3827447" cy="523220"/>
            </a:xfrm>
            <a:prstGeom prst="rect">
              <a:avLst/>
            </a:prstGeom>
            <a:noFill/>
          </p:spPr>
          <p:txBody>
            <a:bodyPr wrap="square" rtlCol="0">
              <a:spAutoFit/>
            </a:bodyPr>
            <a:lstStyle/>
            <a:p>
              <a:pPr algn="ctr"/>
              <a:r>
                <a:rPr lang="en-US" sz="1400" dirty="0">
                  <a:solidFill>
                    <a:schemeClr val="bg1">
                      <a:lumMod val="65000"/>
                    </a:schemeClr>
                  </a:solidFill>
                </a:rPr>
                <a:t>Appointment of the  sixth  Malaysian Co-Chairperson, </a:t>
              </a:r>
            </a:p>
            <a:p>
              <a:pPr algn="ctr"/>
              <a:r>
                <a:rPr lang="en-US" sz="1400" dirty="0">
                  <a:solidFill>
                    <a:schemeClr val="bg1">
                      <a:lumMod val="65000"/>
                    </a:schemeClr>
                  </a:solidFill>
                </a:rPr>
                <a:t>YBHG. Tan  Sri Dr.  </a:t>
              </a:r>
              <a:r>
                <a:rPr lang="en-US" sz="1400" dirty="0" err="1">
                  <a:solidFill>
                    <a:schemeClr val="bg1">
                      <a:lumMod val="65000"/>
                    </a:schemeClr>
                  </a:solidFill>
                </a:rPr>
                <a:t>Rahamat</a:t>
              </a:r>
              <a:r>
                <a:rPr lang="en-US" sz="1400" dirty="0">
                  <a:solidFill>
                    <a:schemeClr val="bg1">
                      <a:lumMod val="65000"/>
                    </a:schemeClr>
                  </a:solidFill>
                </a:rPr>
                <a:t> </a:t>
              </a:r>
              <a:r>
                <a:rPr lang="en-US" sz="1400" dirty="0" err="1">
                  <a:solidFill>
                    <a:schemeClr val="bg1">
                      <a:lumMod val="65000"/>
                    </a:schemeClr>
                  </a:solidFill>
                </a:rPr>
                <a:t>Bivi</a:t>
              </a:r>
              <a:r>
                <a:rPr lang="en-US" sz="1400" dirty="0">
                  <a:solidFill>
                    <a:schemeClr val="bg1">
                      <a:lumMod val="65000"/>
                    </a:schemeClr>
                  </a:solidFill>
                </a:rPr>
                <a:t>  Binti </a:t>
              </a:r>
              <a:r>
                <a:rPr lang="en-US" sz="1400" dirty="0" err="1">
                  <a:solidFill>
                    <a:schemeClr val="bg1">
                      <a:lumMod val="65000"/>
                    </a:schemeClr>
                  </a:solidFill>
                </a:rPr>
                <a:t>Yusoff</a:t>
              </a:r>
              <a:endParaRPr lang="id-ID" sz="1400" dirty="0">
                <a:solidFill>
                  <a:schemeClr val="bg1">
                    <a:lumMod val="65000"/>
                  </a:schemeClr>
                </a:solidFill>
              </a:endParaRPr>
            </a:p>
          </p:txBody>
        </p:sp>
        <p:sp>
          <p:nvSpPr>
            <p:cNvPr id="97" name="TextBox 96">
              <a:extLst>
                <a:ext uri="{FF2B5EF4-FFF2-40B4-BE49-F238E27FC236}">
                  <a16:creationId xmlns:a16="http://schemas.microsoft.com/office/drawing/2014/main" id="{5962240B-2F82-4F7B-ADBD-57DBEC2E0D42}"/>
                </a:ext>
              </a:extLst>
            </p:cNvPr>
            <p:cNvSpPr txBox="1"/>
            <p:nvPr/>
          </p:nvSpPr>
          <p:spPr>
            <a:xfrm>
              <a:off x="1967443" y="3529513"/>
              <a:ext cx="1494463"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29 June</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99" name="Picture 98">
            <a:extLst>
              <a:ext uri="{FF2B5EF4-FFF2-40B4-BE49-F238E27FC236}">
                <a16:creationId xmlns:a16="http://schemas.microsoft.com/office/drawing/2014/main" id="{5D08E312-B88D-465F-94E6-CD71979970EA}"/>
              </a:ext>
            </a:extLst>
          </p:cNvPr>
          <p:cNvPicPr>
            <a:picLocks noChangeAspect="1"/>
          </p:cNvPicPr>
          <p:nvPr/>
        </p:nvPicPr>
        <p:blipFill>
          <a:blip r:embed="rId5"/>
          <a:stretch>
            <a:fillRect/>
          </a:stretch>
        </p:blipFill>
        <p:spPr>
          <a:xfrm>
            <a:off x="1281428" y="225494"/>
            <a:ext cx="2859121" cy="1283227"/>
          </a:xfrm>
          <a:prstGeom prst="rect">
            <a:avLst/>
          </a:prstGeom>
        </p:spPr>
      </p:pic>
      <p:grpSp>
        <p:nvGrpSpPr>
          <p:cNvPr id="100" name="Group 99">
            <a:extLst>
              <a:ext uri="{FF2B5EF4-FFF2-40B4-BE49-F238E27FC236}">
                <a16:creationId xmlns:a16="http://schemas.microsoft.com/office/drawing/2014/main" id="{E8189A98-31B7-4497-BFCE-09875FFAF6E5}"/>
              </a:ext>
            </a:extLst>
          </p:cNvPr>
          <p:cNvGrpSpPr/>
          <p:nvPr/>
        </p:nvGrpSpPr>
        <p:grpSpPr>
          <a:xfrm>
            <a:off x="6590597" y="3557538"/>
            <a:ext cx="5361168" cy="972531"/>
            <a:chOff x="2657002" y="4250925"/>
            <a:chExt cx="3337355" cy="972531"/>
          </a:xfrm>
        </p:grpSpPr>
        <p:sp>
          <p:nvSpPr>
            <p:cNvPr id="101" name="TextBox 100">
              <a:extLst>
                <a:ext uri="{FF2B5EF4-FFF2-40B4-BE49-F238E27FC236}">
                  <a16:creationId xmlns:a16="http://schemas.microsoft.com/office/drawing/2014/main" id="{53E3A7A6-D64B-4233-AD1C-B96A9A5E7DDF}"/>
                </a:ext>
              </a:extLst>
            </p:cNvPr>
            <p:cNvSpPr txBox="1"/>
            <p:nvPr/>
          </p:nvSpPr>
          <p:spPr>
            <a:xfrm>
              <a:off x="2657002" y="4700236"/>
              <a:ext cx="3337355" cy="523220"/>
            </a:xfrm>
            <a:prstGeom prst="rect">
              <a:avLst/>
            </a:prstGeom>
            <a:noFill/>
          </p:spPr>
          <p:txBody>
            <a:bodyPr wrap="square" rtlCol="0">
              <a:spAutoFit/>
            </a:bodyPr>
            <a:lstStyle/>
            <a:p>
              <a:pPr algn="ctr"/>
              <a:r>
                <a:rPr lang="en-US" sz="1400" dirty="0">
                  <a:solidFill>
                    <a:schemeClr val="bg1">
                      <a:lumMod val="65000"/>
                    </a:schemeClr>
                  </a:solidFill>
                </a:rPr>
                <a:t>Appointment of  the  nineth CEO,  Mr.  Emi </a:t>
              </a:r>
              <a:r>
                <a:rPr lang="en-US" sz="1400" dirty="0" err="1">
                  <a:solidFill>
                    <a:schemeClr val="bg1">
                      <a:lumMod val="65000"/>
                    </a:schemeClr>
                  </a:solidFill>
                </a:rPr>
                <a:t>Suhardi</a:t>
              </a:r>
              <a:r>
                <a:rPr lang="en-US" sz="1400" dirty="0">
                  <a:solidFill>
                    <a:schemeClr val="bg1">
                      <a:lumMod val="65000"/>
                    </a:schemeClr>
                  </a:solidFill>
                </a:rPr>
                <a:t> Mohd. </a:t>
              </a:r>
              <a:r>
                <a:rPr lang="en-US" sz="1400" dirty="0" err="1">
                  <a:solidFill>
                    <a:schemeClr val="bg1">
                      <a:lumMod val="65000"/>
                    </a:schemeClr>
                  </a:solidFill>
                </a:rPr>
                <a:t>Fadzil</a:t>
              </a:r>
              <a:r>
                <a:rPr lang="en-US" sz="1400" dirty="0">
                  <a:solidFill>
                    <a:schemeClr val="bg1">
                      <a:lumMod val="65000"/>
                    </a:schemeClr>
                  </a:solidFill>
                </a:rPr>
                <a:t> from  Malaysia and  DCEO,  Mr. </a:t>
              </a:r>
              <a:r>
                <a:rPr lang="en-US" sz="1400" dirty="0" err="1">
                  <a:solidFill>
                    <a:schemeClr val="bg1">
                      <a:lumMod val="65000"/>
                    </a:schemeClr>
                  </a:solidFill>
                </a:rPr>
                <a:t>Supat</a:t>
              </a:r>
              <a:r>
                <a:rPr lang="en-US" sz="1400" dirty="0">
                  <a:solidFill>
                    <a:schemeClr val="bg1">
                      <a:lumMod val="65000"/>
                    </a:schemeClr>
                  </a:solidFill>
                </a:rPr>
                <a:t> </a:t>
              </a:r>
              <a:r>
                <a:rPr lang="en-US" sz="1400" dirty="0" err="1">
                  <a:solidFill>
                    <a:schemeClr val="bg1">
                      <a:lumMod val="65000"/>
                    </a:schemeClr>
                  </a:solidFill>
                </a:rPr>
                <a:t>Napanoparatkaew</a:t>
              </a:r>
              <a:r>
                <a:rPr lang="en-US" sz="1400" dirty="0">
                  <a:solidFill>
                    <a:schemeClr val="bg1">
                      <a:lumMod val="65000"/>
                    </a:schemeClr>
                  </a:solidFill>
                </a:rPr>
                <a:t> from Thailand. </a:t>
              </a:r>
              <a:endParaRPr lang="id-ID" sz="1400" dirty="0">
                <a:solidFill>
                  <a:schemeClr val="bg1">
                    <a:lumMod val="65000"/>
                  </a:schemeClr>
                </a:solidFill>
              </a:endParaRPr>
            </a:p>
          </p:txBody>
        </p:sp>
        <p:sp>
          <p:nvSpPr>
            <p:cNvPr id="102" name="TextBox 101">
              <a:extLst>
                <a:ext uri="{FF2B5EF4-FFF2-40B4-BE49-F238E27FC236}">
                  <a16:creationId xmlns:a16="http://schemas.microsoft.com/office/drawing/2014/main" id="{10C26E47-DB63-411B-8F60-B5ABE586DBD8}"/>
                </a:ext>
              </a:extLst>
            </p:cNvPr>
            <p:cNvSpPr txBox="1"/>
            <p:nvPr/>
          </p:nvSpPr>
          <p:spPr>
            <a:xfrm>
              <a:off x="3650131" y="4250925"/>
              <a:ext cx="1235919" cy="400110"/>
            </a:xfrm>
            <a:prstGeom prst="rect">
              <a:avLst/>
            </a:prstGeom>
            <a:noFill/>
          </p:spPr>
          <p:txBody>
            <a:bodyPr wrap="square" rtlCol="0">
              <a:spAutoFit/>
            </a:bodyPr>
            <a:lstStyle/>
            <a:p>
              <a:pPr algn="ctr"/>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aphicFrame>
        <p:nvGraphicFramePr>
          <p:cNvPr id="103" name="Object 102">
            <a:extLst>
              <a:ext uri="{FF2B5EF4-FFF2-40B4-BE49-F238E27FC236}">
                <a16:creationId xmlns:a16="http://schemas.microsoft.com/office/drawing/2014/main" id="{FADB90F9-2C2D-438B-A326-A65EFE87D89F}"/>
              </a:ext>
            </a:extLst>
          </p:cNvPr>
          <p:cNvGraphicFramePr>
            <a:graphicFrameLocks noChangeAspect="1"/>
          </p:cNvGraphicFramePr>
          <p:nvPr>
            <p:extLst>
              <p:ext uri="{D42A27DB-BD31-4B8C-83A1-F6EECF244321}">
                <p14:modId xmlns:p14="http://schemas.microsoft.com/office/powerpoint/2010/main" val="1805493902"/>
              </p:ext>
            </p:extLst>
          </p:nvPr>
        </p:nvGraphicFramePr>
        <p:xfrm>
          <a:off x="7016824" y="2433006"/>
          <a:ext cx="1384046" cy="1529711"/>
        </p:xfrm>
        <a:graphic>
          <a:graphicData uri="http://schemas.openxmlformats.org/presentationml/2006/ole">
            <mc:AlternateContent xmlns:mc="http://schemas.openxmlformats.org/markup-compatibility/2006">
              <mc:Choice xmlns:v="urn:schemas-microsoft-com:vml" Requires="v">
                <p:oleObj spid="_x0000_s2064" r:id="rId6" imgW="9129960" imgH="10056960" progId="">
                  <p:embed/>
                </p:oleObj>
              </mc:Choice>
              <mc:Fallback>
                <p:oleObj r:id="rId6" imgW="9129960" imgH="10056960" progId="">
                  <p:embed/>
                  <p:pic>
                    <p:nvPicPr>
                      <p:cNvPr id="0" name=""/>
                      <p:cNvPicPr/>
                      <p:nvPr/>
                    </p:nvPicPr>
                    <p:blipFill>
                      <a:blip r:embed="rId7"/>
                      <a:stretch>
                        <a:fillRect/>
                      </a:stretch>
                    </p:blipFill>
                    <p:spPr>
                      <a:xfrm>
                        <a:off x="7016824" y="2433006"/>
                        <a:ext cx="1384046" cy="1529711"/>
                      </a:xfrm>
                      <a:prstGeom prst="rect">
                        <a:avLst/>
                      </a:prstGeom>
                    </p:spPr>
                  </p:pic>
                </p:oleObj>
              </mc:Fallback>
            </mc:AlternateContent>
          </a:graphicData>
        </a:graphic>
      </p:graphicFrame>
      <p:graphicFrame>
        <p:nvGraphicFramePr>
          <p:cNvPr id="104" name="Object 103">
            <a:extLst>
              <a:ext uri="{FF2B5EF4-FFF2-40B4-BE49-F238E27FC236}">
                <a16:creationId xmlns:a16="http://schemas.microsoft.com/office/drawing/2014/main" id="{6F240238-9694-497A-ABE1-D7395BE72DBA}"/>
              </a:ext>
            </a:extLst>
          </p:cNvPr>
          <p:cNvGraphicFramePr>
            <a:graphicFrameLocks noChangeAspect="1"/>
          </p:cNvGraphicFramePr>
          <p:nvPr>
            <p:extLst>
              <p:ext uri="{D42A27DB-BD31-4B8C-83A1-F6EECF244321}">
                <p14:modId xmlns:p14="http://schemas.microsoft.com/office/powerpoint/2010/main" val="2075868559"/>
              </p:ext>
            </p:extLst>
          </p:nvPr>
        </p:nvGraphicFramePr>
        <p:xfrm>
          <a:off x="9952521" y="2411673"/>
          <a:ext cx="1379742" cy="1524954"/>
        </p:xfrm>
        <a:graphic>
          <a:graphicData uri="http://schemas.openxmlformats.org/presentationml/2006/ole">
            <mc:AlternateContent xmlns:mc="http://schemas.openxmlformats.org/markup-compatibility/2006">
              <mc:Choice xmlns:v="urn:schemas-microsoft-com:vml" Requires="v">
                <p:oleObj spid="_x0000_s2065" r:id="rId8" imgW="9129960" imgH="10056960" progId="">
                  <p:embed/>
                </p:oleObj>
              </mc:Choice>
              <mc:Fallback>
                <p:oleObj r:id="rId8" imgW="9129960" imgH="10056960" progId="">
                  <p:embed/>
                  <p:pic>
                    <p:nvPicPr>
                      <p:cNvPr id="0" name=""/>
                      <p:cNvPicPr/>
                      <p:nvPr/>
                    </p:nvPicPr>
                    <p:blipFill>
                      <a:blip r:embed="rId9"/>
                      <a:stretch>
                        <a:fillRect/>
                      </a:stretch>
                    </p:blipFill>
                    <p:spPr>
                      <a:xfrm>
                        <a:off x="9952521" y="2411673"/>
                        <a:ext cx="1379742" cy="1524954"/>
                      </a:xfrm>
                      <a:prstGeom prst="rect">
                        <a:avLst/>
                      </a:prstGeom>
                    </p:spPr>
                  </p:pic>
                </p:oleObj>
              </mc:Fallback>
            </mc:AlternateContent>
          </a:graphicData>
        </a:graphic>
      </p:graphicFrame>
    </p:spTree>
    <p:extLst>
      <p:ext uri="{BB962C8B-B14F-4D97-AF65-F5344CB8AC3E}">
        <p14:creationId xmlns:p14="http://schemas.microsoft.com/office/powerpoint/2010/main" val="66825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68441"/>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25321" y="5760653"/>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5835074" cy="646331"/>
          </a:xfrm>
          <a:prstGeom prst="rect">
            <a:avLst/>
          </a:prstGeom>
          <a:noFill/>
        </p:spPr>
        <p:txBody>
          <a:bodyPr wrap="square" rtlCol="0">
            <a:spAutoFit/>
          </a:bodyPr>
          <a:lstStyle/>
          <a:p>
            <a:pPr algn="ctr"/>
            <a:r>
              <a:rPr lang="en-US" sz="3600" b="1">
                <a:solidFill>
                  <a:schemeClr val="tx1">
                    <a:lumMod val="65000"/>
                    <a:lumOff val="35000"/>
                  </a:schemeClr>
                </a:solidFill>
                <a:latin typeface="Yu Gothic" panose="020B0400000000000000" pitchFamily="34" charset="-128"/>
                <a:ea typeface="Yu Gothic" panose="020B0400000000000000" pitchFamily="34" charset="-128"/>
              </a:rPr>
              <a:t>2022</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6" name="Group 45">
            <a:extLst>
              <a:ext uri="{FF2B5EF4-FFF2-40B4-BE49-F238E27FC236}">
                <a16:creationId xmlns:a16="http://schemas.microsoft.com/office/drawing/2014/main" id="{3D1AEE91-8450-481E-8463-0E26964AF830}"/>
              </a:ext>
            </a:extLst>
          </p:cNvPr>
          <p:cNvGrpSpPr/>
          <p:nvPr/>
        </p:nvGrpSpPr>
        <p:grpSpPr>
          <a:xfrm>
            <a:off x="363231" y="4193438"/>
            <a:ext cx="2210030" cy="1258364"/>
            <a:chOff x="2116463" y="3133099"/>
            <a:chExt cx="2774702" cy="1258364"/>
          </a:xfrm>
        </p:grpSpPr>
        <p:sp>
          <p:nvSpPr>
            <p:cNvPr id="47" name="TextBox 46">
              <a:extLst>
                <a:ext uri="{FF2B5EF4-FFF2-40B4-BE49-F238E27FC236}">
                  <a16:creationId xmlns:a16="http://schemas.microsoft.com/office/drawing/2014/main" id="{371999F5-AC79-41F9-BC1D-86B2D3017350}"/>
                </a:ext>
              </a:extLst>
            </p:cNvPr>
            <p:cNvSpPr txBox="1"/>
            <p:nvPr/>
          </p:nvSpPr>
          <p:spPr>
            <a:xfrm>
              <a:off x="2116463" y="3652799"/>
              <a:ext cx="2774702" cy="738664"/>
            </a:xfrm>
            <a:prstGeom prst="rect">
              <a:avLst/>
            </a:prstGeom>
            <a:noFill/>
          </p:spPr>
          <p:txBody>
            <a:bodyPr wrap="square" rtlCol="0">
              <a:spAutoFit/>
            </a:bodyPr>
            <a:lstStyle/>
            <a:p>
              <a:pPr algn="r"/>
              <a:r>
                <a:rPr lang="en-US" sz="1400" dirty="0">
                  <a:solidFill>
                    <a:schemeClr val="bg1">
                      <a:lumMod val="65000"/>
                    </a:schemeClr>
                  </a:solidFill>
                </a:rPr>
                <a:t>Appointment </a:t>
              </a:r>
              <a:r>
                <a:rPr lang="en-US" sz="1400">
                  <a:solidFill>
                    <a:schemeClr val="bg1">
                      <a:lumMod val="65000"/>
                    </a:schemeClr>
                  </a:solidFill>
                </a:rPr>
                <a:t>of the tenth </a:t>
              </a:r>
              <a:r>
                <a:rPr lang="en-US" sz="1400" dirty="0">
                  <a:solidFill>
                    <a:schemeClr val="bg1">
                      <a:lumMod val="65000"/>
                    </a:schemeClr>
                  </a:solidFill>
                </a:rPr>
                <a:t>CEO, Datuk Joseph Podtung from Malaysia</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2212494" y="3133099"/>
              <a:ext cx="2379704"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01 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16" name="Picture 15" descr="A person in a suit and tie&#10;&#10;Description automatically generated with medium confidence">
            <a:extLst>
              <a:ext uri="{FF2B5EF4-FFF2-40B4-BE49-F238E27FC236}">
                <a16:creationId xmlns:a16="http://schemas.microsoft.com/office/drawing/2014/main" id="{475D4749-CC54-448D-BE92-12FB06C3CE8E}"/>
              </a:ext>
            </a:extLst>
          </p:cNvPr>
          <p:cNvPicPr>
            <a:picLocks noChangeAspect="1"/>
          </p:cNvPicPr>
          <p:nvPr/>
        </p:nvPicPr>
        <p:blipFill rotWithShape="1">
          <a:blip r:embed="rId2">
            <a:extLst>
              <a:ext uri="{28A0092B-C50C-407E-A947-70E740481C1C}">
                <a14:useLocalDpi xmlns:a14="http://schemas.microsoft.com/office/drawing/2010/main" val="0"/>
              </a:ext>
            </a:extLst>
          </a:blip>
          <a:srcRect l="13555" t="-1778" r="12074" b="46266"/>
          <a:stretch/>
        </p:blipFill>
        <p:spPr>
          <a:xfrm>
            <a:off x="2723955" y="3821752"/>
            <a:ext cx="1932868" cy="1923659"/>
          </a:xfrm>
          <a:prstGeom prst="rect">
            <a:avLst/>
          </a:prstGeom>
        </p:spPr>
      </p:pic>
    </p:spTree>
    <p:extLst>
      <p:ext uri="{BB962C8B-B14F-4D97-AF65-F5344CB8AC3E}">
        <p14:creationId xmlns:p14="http://schemas.microsoft.com/office/powerpoint/2010/main" val="395410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AA1D25CB-31C7-4BF0-B176-5F768852A529}"/>
              </a:ext>
            </a:extLst>
          </p:cNvPr>
          <p:cNvSpPr txBox="1"/>
          <p:nvPr/>
        </p:nvSpPr>
        <p:spPr>
          <a:xfrm>
            <a:off x="312280" y="6148115"/>
            <a:ext cx="5835074" cy="646331"/>
          </a:xfrm>
          <a:prstGeom prst="rect">
            <a:avLst/>
          </a:prstGeom>
          <a:noFill/>
        </p:spPr>
        <p:txBody>
          <a:bodyPr wrap="square" rtlCol="0">
            <a:spAutoFit/>
          </a:bodyPr>
          <a:lstStyle/>
          <a:p>
            <a:pPr algn="ctr"/>
            <a:r>
              <a:rPr lang="en-US" sz="3600" b="1" dirty="0">
                <a:solidFill>
                  <a:schemeClr val="bg1"/>
                </a:solidFill>
                <a:latin typeface="Yu Gothic" panose="020B0400000000000000" pitchFamily="34" charset="-128"/>
                <a:ea typeface="Yu Gothic" panose="020B0400000000000000" pitchFamily="34" charset="-128"/>
              </a:rPr>
              <a:t>2021</a:t>
            </a:r>
            <a:endParaRPr lang="id-ID" sz="36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80435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420260" y="4740708"/>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47357" y="3330330"/>
            <a:ext cx="2890971" cy="1341565"/>
            <a:chOff x="1696493" y="4446389"/>
            <a:chExt cx="2890971" cy="1341565"/>
          </a:xfrm>
        </p:grpSpPr>
        <p:sp>
          <p:nvSpPr>
            <p:cNvPr id="23" name="TextBox 22"/>
            <p:cNvSpPr txBox="1"/>
            <p:nvPr/>
          </p:nvSpPr>
          <p:spPr>
            <a:xfrm>
              <a:off x="1696493" y="4833847"/>
              <a:ext cx="2890971" cy="954107"/>
            </a:xfrm>
            <a:prstGeom prst="rect">
              <a:avLst/>
            </a:prstGeom>
            <a:noFill/>
          </p:spPr>
          <p:txBody>
            <a:bodyPr wrap="square" rtlCol="0">
              <a:spAutoFit/>
            </a:bodyPr>
            <a:lstStyle/>
            <a:p>
              <a:r>
                <a:rPr lang="en-US" sz="1400" dirty="0">
                  <a:solidFill>
                    <a:schemeClr val="bg1">
                      <a:lumMod val="65000"/>
                    </a:schemeClr>
                  </a:solidFill>
                </a:rPr>
                <a:t>Thailand announces designation of offshore blocks' boundary for petroleum Exploration and Production (E&amp;P)  in Gulf of Thailand.</a:t>
              </a:r>
              <a:endParaRPr lang="id-ID" sz="1400" dirty="0">
                <a:solidFill>
                  <a:schemeClr val="bg1">
                    <a:lumMod val="65000"/>
                  </a:schemeClr>
                </a:solidFill>
              </a:endParaRPr>
            </a:p>
          </p:txBody>
        </p:sp>
        <p:sp>
          <p:nvSpPr>
            <p:cNvPr id="24" name="TextBox 23"/>
            <p:cNvSpPr txBox="1"/>
            <p:nvPr/>
          </p:nvSpPr>
          <p:spPr>
            <a:xfrm>
              <a:off x="1696493" y="4446389"/>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25" name="Rectangle 24"/>
          <p:cNvSpPr/>
          <p:nvPr/>
        </p:nvSpPr>
        <p:spPr>
          <a:xfrm>
            <a:off x="3325321" y="3428268"/>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391769" y="2382845"/>
            <a:ext cx="2636013" cy="1112054"/>
            <a:chOff x="1696493" y="4460457"/>
            <a:chExt cx="2636013" cy="1112054"/>
          </a:xfrm>
        </p:grpSpPr>
        <p:sp>
          <p:nvSpPr>
            <p:cNvPr id="27" name="TextBox 26"/>
            <p:cNvSpPr txBox="1"/>
            <p:nvPr/>
          </p:nvSpPr>
          <p:spPr>
            <a:xfrm>
              <a:off x="1696493" y="4833847"/>
              <a:ext cx="2636013" cy="738664"/>
            </a:xfrm>
            <a:prstGeom prst="rect">
              <a:avLst/>
            </a:prstGeom>
            <a:noFill/>
          </p:spPr>
          <p:txBody>
            <a:bodyPr wrap="square" rtlCol="0">
              <a:spAutoFit/>
            </a:bodyPr>
            <a:lstStyle/>
            <a:p>
              <a:r>
                <a:rPr lang="en-US" sz="1400" dirty="0">
                  <a:solidFill>
                    <a:schemeClr val="bg1">
                      <a:lumMod val="65000"/>
                    </a:schemeClr>
                  </a:solidFill>
                </a:rPr>
                <a:t>EPMI drills and discovers Pilong-1 gas  well (29  </a:t>
              </a:r>
              <a:r>
                <a:rPr lang="en-US" sz="1400" dirty="0" err="1">
                  <a:solidFill>
                    <a:schemeClr val="bg1">
                      <a:lumMod val="65000"/>
                    </a:schemeClr>
                  </a:solidFill>
                </a:rPr>
                <a:t>Mmscf</a:t>
              </a:r>
              <a:r>
                <a:rPr lang="en-US" sz="1400" dirty="0">
                  <a:solidFill>
                    <a:schemeClr val="bg1">
                      <a:lumMod val="65000"/>
                    </a:schemeClr>
                  </a:solidFill>
                </a:rPr>
                <a:t>/d) in  the Joint Development Area. </a:t>
              </a:r>
              <a:endParaRPr lang="id-ID" sz="1400" dirty="0">
                <a:solidFill>
                  <a:schemeClr val="bg1">
                    <a:lumMod val="65000"/>
                  </a:schemeClr>
                </a:solidFill>
              </a:endParaRPr>
            </a:p>
          </p:txBody>
        </p:sp>
        <p:sp>
          <p:nvSpPr>
            <p:cNvPr id="28" name="TextBox 27"/>
            <p:cNvSpPr txBox="1"/>
            <p:nvPr/>
          </p:nvSpPr>
          <p:spPr>
            <a:xfrm>
              <a:off x="1696493" y="4460457"/>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51" name="Rectangle 50"/>
          <p:cNvSpPr/>
          <p:nvPr/>
        </p:nvSpPr>
        <p:spPr>
          <a:xfrm>
            <a:off x="6286536" y="5509304"/>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222425" y="4541766"/>
            <a:ext cx="2839383" cy="798134"/>
            <a:chOff x="1696493" y="4558933"/>
            <a:chExt cx="2839383" cy="798134"/>
          </a:xfrm>
        </p:grpSpPr>
        <p:sp>
          <p:nvSpPr>
            <p:cNvPr id="53" name="TextBox 52"/>
            <p:cNvSpPr txBox="1"/>
            <p:nvPr/>
          </p:nvSpPr>
          <p:spPr>
            <a:xfrm>
              <a:off x="1696493" y="4833847"/>
              <a:ext cx="2839383" cy="523220"/>
            </a:xfrm>
            <a:prstGeom prst="rect">
              <a:avLst/>
            </a:prstGeom>
            <a:noFill/>
          </p:spPr>
          <p:txBody>
            <a:bodyPr wrap="square" rtlCol="0">
              <a:spAutoFit/>
            </a:bodyPr>
            <a:lstStyle/>
            <a:p>
              <a:r>
                <a:rPr lang="en-US" sz="1400" dirty="0">
                  <a:solidFill>
                    <a:schemeClr val="bg1">
                      <a:lumMod val="65000"/>
                    </a:schemeClr>
                  </a:solidFill>
                </a:rPr>
                <a:t>Thailand officially proclaims its  continental shelf boundary. </a:t>
              </a:r>
              <a:endParaRPr lang="id-ID" sz="1400" dirty="0">
                <a:solidFill>
                  <a:schemeClr val="bg1">
                    <a:lumMod val="65000"/>
                  </a:schemeClr>
                </a:solidFill>
              </a:endParaRPr>
            </a:p>
          </p:txBody>
        </p:sp>
        <p:sp>
          <p:nvSpPr>
            <p:cNvPr id="54" name="TextBox 53"/>
            <p:cNvSpPr txBox="1"/>
            <p:nvPr/>
          </p:nvSpPr>
          <p:spPr>
            <a:xfrm>
              <a:off x="1696493" y="4558933"/>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63" name="Rectangle 62"/>
          <p:cNvSpPr/>
          <p:nvPr/>
        </p:nvSpPr>
        <p:spPr>
          <a:xfrm>
            <a:off x="9114867" y="4857857"/>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077467" y="2695452"/>
            <a:ext cx="2968759" cy="1098296"/>
            <a:chOff x="1590680" y="3667034"/>
            <a:chExt cx="2968759" cy="1098296"/>
          </a:xfrm>
        </p:grpSpPr>
        <p:sp>
          <p:nvSpPr>
            <p:cNvPr id="69" name="TextBox 68"/>
            <p:cNvSpPr txBox="1"/>
            <p:nvPr/>
          </p:nvSpPr>
          <p:spPr>
            <a:xfrm>
              <a:off x="1807563" y="4026666"/>
              <a:ext cx="2751876" cy="738664"/>
            </a:xfrm>
            <a:prstGeom prst="rect">
              <a:avLst/>
            </a:prstGeom>
            <a:noFill/>
          </p:spPr>
          <p:txBody>
            <a:bodyPr wrap="square" rtlCol="0">
              <a:spAutoFit/>
            </a:bodyPr>
            <a:lstStyle/>
            <a:p>
              <a:r>
                <a:rPr lang="en-US" sz="1400" dirty="0">
                  <a:solidFill>
                    <a:schemeClr val="bg1">
                      <a:lumMod val="65000"/>
                    </a:schemeClr>
                  </a:solidFill>
                </a:rPr>
                <a:t>Petroleum  Development Act  promulgates in Malaysia vesting exclusive rights to  PETRONAS. </a:t>
              </a:r>
              <a:endParaRPr lang="id-ID" sz="1400" dirty="0">
                <a:solidFill>
                  <a:schemeClr val="bg1">
                    <a:lumMod val="65000"/>
                  </a:schemeClr>
                </a:solidFill>
              </a:endParaRPr>
            </a:p>
          </p:txBody>
        </p:sp>
        <p:sp>
          <p:nvSpPr>
            <p:cNvPr id="70" name="TextBox 69"/>
            <p:cNvSpPr txBox="1"/>
            <p:nvPr/>
          </p:nvSpPr>
          <p:spPr>
            <a:xfrm>
              <a:off x="1590680" y="3667034"/>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April</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1968</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1971</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1973</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1974</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pic>
        <p:nvPicPr>
          <p:cNvPr id="4" name="Picture 3">
            <a:extLst>
              <a:ext uri="{FF2B5EF4-FFF2-40B4-BE49-F238E27FC236}">
                <a16:creationId xmlns:a16="http://schemas.microsoft.com/office/drawing/2014/main" id="{9E33FC03-3A3D-466D-9FE4-830862EF1029}"/>
              </a:ext>
            </a:extLst>
          </p:cNvPr>
          <p:cNvPicPr>
            <a:picLocks noChangeAspect="1"/>
          </p:cNvPicPr>
          <p:nvPr/>
        </p:nvPicPr>
        <p:blipFill>
          <a:blip r:embed="rId2"/>
          <a:stretch>
            <a:fillRect/>
          </a:stretch>
        </p:blipFill>
        <p:spPr>
          <a:xfrm>
            <a:off x="685260" y="4970261"/>
            <a:ext cx="2300836" cy="1093313"/>
          </a:xfrm>
          <a:prstGeom prst="rect">
            <a:avLst/>
          </a:prstGeom>
        </p:spPr>
      </p:pic>
      <p:sp>
        <p:nvSpPr>
          <p:cNvPr id="64" name="TextBox 63">
            <a:extLst>
              <a:ext uri="{FF2B5EF4-FFF2-40B4-BE49-F238E27FC236}">
                <a16:creationId xmlns:a16="http://schemas.microsoft.com/office/drawing/2014/main" id="{6936F0A0-85E1-4D6B-AFB2-A797E4BB8046}"/>
              </a:ext>
            </a:extLst>
          </p:cNvPr>
          <p:cNvSpPr txBox="1"/>
          <p:nvPr/>
        </p:nvSpPr>
        <p:spPr>
          <a:xfrm>
            <a:off x="9113035" y="3812277"/>
            <a:ext cx="2599351" cy="954107"/>
          </a:xfrm>
          <a:prstGeom prst="rect">
            <a:avLst/>
          </a:prstGeom>
          <a:noFill/>
        </p:spPr>
        <p:txBody>
          <a:bodyPr wrap="square" rtlCol="0">
            <a:spAutoFit/>
          </a:bodyPr>
          <a:lstStyle/>
          <a:p>
            <a:r>
              <a:rPr lang="en-US" sz="1400" dirty="0">
                <a:solidFill>
                  <a:schemeClr val="bg1">
                    <a:lumMod val="65000"/>
                  </a:schemeClr>
                </a:solidFill>
              </a:rPr>
              <a:t>EPMI later signed preliminary Production Sharing Contract with PETRONAS over  its original contract area. </a:t>
            </a:r>
            <a:endParaRPr lang="id-ID" sz="1400" dirty="0">
              <a:solidFill>
                <a:schemeClr val="bg1">
                  <a:lumMod val="65000"/>
                </a:schemeClr>
              </a:solidFill>
            </a:endParaRPr>
          </a:p>
        </p:txBody>
      </p:sp>
      <p:grpSp>
        <p:nvGrpSpPr>
          <p:cNvPr id="38" name="Group 37">
            <a:extLst>
              <a:ext uri="{FF2B5EF4-FFF2-40B4-BE49-F238E27FC236}">
                <a16:creationId xmlns:a16="http://schemas.microsoft.com/office/drawing/2014/main" id="{9C59411E-9AEA-4D6E-BBAF-99766342F666}"/>
              </a:ext>
            </a:extLst>
          </p:cNvPr>
          <p:cNvGrpSpPr/>
          <p:nvPr/>
        </p:nvGrpSpPr>
        <p:grpSpPr>
          <a:xfrm>
            <a:off x="225287" y="284083"/>
            <a:ext cx="11820939" cy="5864032"/>
            <a:chOff x="1159669" y="1998527"/>
            <a:chExt cx="10061342" cy="3530608"/>
          </a:xfrm>
        </p:grpSpPr>
        <p:grpSp>
          <p:nvGrpSpPr>
            <p:cNvPr id="39" name="Group 38">
              <a:extLst>
                <a:ext uri="{FF2B5EF4-FFF2-40B4-BE49-F238E27FC236}">
                  <a16:creationId xmlns:a16="http://schemas.microsoft.com/office/drawing/2014/main" id="{226DD513-1562-4802-AD50-27B44444410F}"/>
                </a:ext>
              </a:extLst>
            </p:cNvPr>
            <p:cNvGrpSpPr/>
            <p:nvPr/>
          </p:nvGrpSpPr>
          <p:grpSpPr>
            <a:xfrm>
              <a:off x="1233714" y="1998527"/>
              <a:ext cx="9913257" cy="3530607"/>
              <a:chOff x="1233714" y="1998528"/>
              <a:chExt cx="9913257" cy="2685143"/>
            </a:xfrm>
          </p:grpSpPr>
          <p:cxnSp>
            <p:nvCxnSpPr>
              <p:cNvPr id="47" name="Straight Connector 46">
                <a:extLst>
                  <a:ext uri="{FF2B5EF4-FFF2-40B4-BE49-F238E27FC236}">
                    <a16:creationId xmlns:a16="http://schemas.microsoft.com/office/drawing/2014/main" id="{BFADA6FA-69D6-48B8-BD3E-F89F6C29482F}"/>
                  </a:ext>
                </a:extLst>
              </p:cNvPr>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78791A2-4238-4E1A-A70E-3FF8A8003920}"/>
                  </a:ext>
                </a:extLst>
              </p:cNvPr>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186F6A-0D1B-4C12-AC8E-27D2A4CBFF0C}"/>
                  </a:ext>
                </a:extLst>
              </p:cNvPr>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7ACCC9-767E-4F47-850B-CA6D9F540E0D}"/>
                  </a:ext>
                </a:extLst>
              </p:cNvPr>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5E9CD5B-C8C8-4750-904A-F06A7B5A99C5}"/>
                  </a:ext>
                </a:extLst>
              </p:cNvPr>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6FC5BD6-306E-43E3-87DD-03B179BA4CFA}"/>
                </a:ext>
              </a:extLst>
            </p:cNvPr>
            <p:cNvGrpSpPr/>
            <p:nvPr/>
          </p:nvGrpSpPr>
          <p:grpSpPr>
            <a:xfrm>
              <a:off x="1159669" y="5401471"/>
              <a:ext cx="10061342" cy="127664"/>
              <a:chOff x="1159669" y="5092849"/>
              <a:chExt cx="10061342" cy="127664"/>
            </a:xfrm>
          </p:grpSpPr>
          <p:cxnSp>
            <p:nvCxnSpPr>
              <p:cNvPr id="41" name="Straight Connector 40">
                <a:extLst>
                  <a:ext uri="{FF2B5EF4-FFF2-40B4-BE49-F238E27FC236}">
                    <a16:creationId xmlns:a16="http://schemas.microsoft.com/office/drawing/2014/main" id="{CE77D61F-EF1C-4CF3-98BE-352040C4D629}"/>
                  </a:ext>
                </a:extLst>
              </p:cNvPr>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a:extLst>
                  <a:ext uri="{FF2B5EF4-FFF2-40B4-BE49-F238E27FC236}">
                    <a16:creationId xmlns:a16="http://schemas.microsoft.com/office/drawing/2014/main" id="{57285711-F76F-4418-AAED-2F2A14252563}"/>
                  </a:ext>
                </a:extLst>
              </p:cNvPr>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53EC4BD6-65D9-45B2-A181-BC425D662166}"/>
                  </a:ext>
                </a:extLst>
              </p:cNvPr>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7EA442C8-7441-4ADA-8855-CD4507A28C33}"/>
                  </a:ext>
                </a:extLst>
              </p:cNvPr>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FBAB4FCA-7463-45C0-A2C2-88E87F4D3A2D}"/>
                  </a:ext>
                </a:extLst>
              </p:cNvPr>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76FDDBE1-6836-4427-8F75-DDDAEED78BDE}"/>
                  </a:ext>
                </a:extLst>
              </p:cNvPr>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8297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740708"/>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67838" y="2364493"/>
            <a:ext cx="2769185" cy="1150643"/>
            <a:chOff x="1716974" y="3480552"/>
            <a:chExt cx="2769185" cy="1150643"/>
          </a:xfrm>
        </p:grpSpPr>
        <p:sp>
          <p:nvSpPr>
            <p:cNvPr id="23" name="TextBox 22"/>
            <p:cNvSpPr txBox="1"/>
            <p:nvPr/>
          </p:nvSpPr>
          <p:spPr>
            <a:xfrm>
              <a:off x="1716974" y="3480552"/>
              <a:ext cx="2769185" cy="954107"/>
            </a:xfrm>
            <a:prstGeom prst="rect">
              <a:avLst/>
            </a:prstGeom>
            <a:noFill/>
          </p:spPr>
          <p:txBody>
            <a:bodyPr wrap="square" rtlCol="0">
              <a:spAutoFit/>
            </a:bodyPr>
            <a:lstStyle/>
            <a:p>
              <a:r>
                <a:rPr lang="en-US" sz="1400" dirty="0">
                  <a:solidFill>
                    <a:schemeClr val="bg1">
                      <a:lumMod val="65000"/>
                    </a:schemeClr>
                  </a:solidFill>
                </a:rPr>
                <a:t>Government officials of Malaysia and Thailand meet to  discuss problems regarding overlapping offshore area.</a:t>
              </a:r>
              <a:endParaRPr lang="id-ID" sz="1400" dirty="0">
                <a:solidFill>
                  <a:schemeClr val="bg1">
                    <a:lumMod val="65000"/>
                  </a:schemeClr>
                </a:solidFill>
              </a:endParaRPr>
            </a:p>
          </p:txBody>
        </p:sp>
        <p:sp>
          <p:nvSpPr>
            <p:cNvPr id="24" name="TextBox 23"/>
            <p:cNvSpPr txBox="1"/>
            <p:nvPr/>
          </p:nvSpPr>
          <p:spPr>
            <a:xfrm>
              <a:off x="3224438" y="4231085"/>
              <a:ext cx="1110794" cy="400110"/>
            </a:xfrm>
            <a:prstGeom prst="rect">
              <a:avLst/>
            </a:prstGeom>
            <a:noFill/>
          </p:spPr>
          <p:txBody>
            <a:bodyPr wrap="square" rtlCol="0">
              <a:spAutoFit/>
            </a:bodyPr>
            <a:lstStyle/>
            <a:p>
              <a:pPr algn="ctr"/>
              <a:r>
                <a:rPr lang="en-US" sz="2000" b="1" dirty="0">
                  <a:solidFill>
                    <a:schemeClr val="bg1">
                      <a:lumMod val="50000"/>
                    </a:schemeClr>
                  </a:solidFill>
                  <a:latin typeface="Arial" panose="020B0604020202020204" pitchFamily="34" charset="0"/>
                  <a:cs typeface="Arial" panose="020B0604020202020204" pitchFamily="34" charset="0"/>
                </a:rPr>
                <a:t>May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25" name="Rectangle 24"/>
          <p:cNvSpPr/>
          <p:nvPr/>
        </p:nvSpPr>
        <p:spPr>
          <a:xfrm>
            <a:off x="3325321" y="3428268"/>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391769" y="2131057"/>
            <a:ext cx="2636013" cy="1327497"/>
            <a:chOff x="1696493" y="4460457"/>
            <a:chExt cx="2636013" cy="1327497"/>
          </a:xfrm>
        </p:grpSpPr>
        <p:sp>
          <p:nvSpPr>
            <p:cNvPr id="27" name="TextBox 26"/>
            <p:cNvSpPr txBox="1"/>
            <p:nvPr/>
          </p:nvSpPr>
          <p:spPr>
            <a:xfrm>
              <a:off x="1696493" y="4833847"/>
              <a:ext cx="2636013" cy="954107"/>
            </a:xfrm>
            <a:prstGeom prst="rect">
              <a:avLst/>
            </a:prstGeom>
            <a:noFill/>
          </p:spPr>
          <p:txBody>
            <a:bodyPr wrap="square" rtlCol="0">
              <a:spAutoFit/>
            </a:bodyPr>
            <a:lstStyle/>
            <a:p>
              <a:r>
                <a:rPr lang="en-US" sz="1400" dirty="0">
                  <a:solidFill>
                    <a:schemeClr val="bg1">
                      <a:lumMod val="65000"/>
                    </a:schemeClr>
                  </a:solidFill>
                </a:rPr>
                <a:t>Malaysia and Thailand officials meet again; respective boundary claims verified and </a:t>
              </a:r>
              <a:r>
                <a:rPr lang="en-US" sz="1400" dirty="0" err="1">
                  <a:solidFill>
                    <a:schemeClr val="bg1">
                      <a:lumMod val="65000"/>
                    </a:schemeClr>
                  </a:solidFill>
                </a:rPr>
                <a:t>recognised</a:t>
              </a:r>
              <a:r>
                <a:rPr lang="en-US" sz="1400" dirty="0">
                  <a:solidFill>
                    <a:schemeClr val="bg1">
                      <a:lumMod val="65000"/>
                    </a:schemeClr>
                  </a:solidFill>
                </a:rPr>
                <a:t> as difficult to  resolve. </a:t>
              </a:r>
              <a:endParaRPr lang="id-ID" sz="1400" dirty="0">
                <a:solidFill>
                  <a:schemeClr val="bg1">
                    <a:lumMod val="65000"/>
                  </a:schemeClr>
                </a:solidFill>
              </a:endParaRPr>
            </a:p>
          </p:txBody>
        </p:sp>
        <p:sp>
          <p:nvSpPr>
            <p:cNvPr id="28" name="TextBox 27"/>
            <p:cNvSpPr txBox="1"/>
            <p:nvPr/>
          </p:nvSpPr>
          <p:spPr>
            <a:xfrm>
              <a:off x="1696493" y="4460457"/>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51" name="Rectangle 50"/>
          <p:cNvSpPr/>
          <p:nvPr/>
        </p:nvSpPr>
        <p:spPr>
          <a:xfrm>
            <a:off x="6286536" y="5509304"/>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222425" y="3600864"/>
            <a:ext cx="2839383" cy="1875352"/>
            <a:chOff x="1696493" y="4558933"/>
            <a:chExt cx="2839383" cy="1875352"/>
          </a:xfrm>
        </p:grpSpPr>
        <p:sp>
          <p:nvSpPr>
            <p:cNvPr id="53" name="TextBox 52"/>
            <p:cNvSpPr txBox="1"/>
            <p:nvPr/>
          </p:nvSpPr>
          <p:spPr>
            <a:xfrm>
              <a:off x="1696493" y="4833847"/>
              <a:ext cx="2839383" cy="1600438"/>
            </a:xfrm>
            <a:prstGeom prst="rect">
              <a:avLst/>
            </a:prstGeom>
            <a:noFill/>
          </p:spPr>
          <p:txBody>
            <a:bodyPr wrap="square" rtlCol="0">
              <a:spAutoFit/>
            </a:bodyPr>
            <a:lstStyle/>
            <a:p>
              <a:r>
                <a:rPr lang="en-US" sz="1400" dirty="0">
                  <a:solidFill>
                    <a:schemeClr val="bg1">
                      <a:lumMod val="65000"/>
                    </a:schemeClr>
                  </a:solidFill>
                </a:rPr>
                <a:t>Memorandum of Understanding signed  in  Chiangmai between  the  Prime Minister of  Malaysia and  the  Prime Minister of  Thailand on  the establishment of  MTJA to  explore and exploit resources  in  the  Joint Development Area. </a:t>
              </a:r>
              <a:endParaRPr lang="id-ID" sz="1400" dirty="0">
                <a:solidFill>
                  <a:schemeClr val="bg1">
                    <a:lumMod val="65000"/>
                  </a:schemeClr>
                </a:solidFill>
              </a:endParaRPr>
            </a:p>
          </p:txBody>
        </p:sp>
        <p:sp>
          <p:nvSpPr>
            <p:cNvPr id="54" name="TextBox 53"/>
            <p:cNvSpPr txBox="1"/>
            <p:nvPr/>
          </p:nvSpPr>
          <p:spPr>
            <a:xfrm>
              <a:off x="1696493" y="4558933"/>
              <a:ext cx="1861399"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21 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63" name="Rectangle 62"/>
          <p:cNvSpPr/>
          <p:nvPr/>
        </p:nvSpPr>
        <p:spPr>
          <a:xfrm>
            <a:off x="9114867" y="4857857"/>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077467" y="2801468"/>
            <a:ext cx="2769979" cy="1960070"/>
            <a:chOff x="1590680" y="3667034"/>
            <a:chExt cx="2769979" cy="1960070"/>
          </a:xfrm>
        </p:grpSpPr>
        <p:sp>
          <p:nvSpPr>
            <p:cNvPr id="69" name="TextBox 68"/>
            <p:cNvSpPr txBox="1"/>
            <p:nvPr/>
          </p:nvSpPr>
          <p:spPr>
            <a:xfrm>
              <a:off x="1608783" y="4026666"/>
              <a:ext cx="2751876" cy="1600438"/>
            </a:xfrm>
            <a:prstGeom prst="rect">
              <a:avLst/>
            </a:prstGeom>
            <a:noFill/>
          </p:spPr>
          <p:txBody>
            <a:bodyPr wrap="square" rtlCol="0">
              <a:spAutoFit/>
            </a:bodyPr>
            <a:lstStyle/>
            <a:p>
              <a:r>
                <a:rPr lang="en-US" sz="1400" dirty="0">
                  <a:solidFill>
                    <a:schemeClr val="bg1">
                      <a:lumMod val="65000"/>
                    </a:schemeClr>
                  </a:solidFill>
                </a:rPr>
                <a:t>Malaysian and Thai Governments set  up Joint MTJA Committee to  discuss implementation of  MOU; sub-committees also set up: e.g. legal, technical, revenue and tax, customs and excise, </a:t>
              </a:r>
              <a:r>
                <a:rPr lang="en-US" sz="1400" dirty="0" err="1">
                  <a:solidFill>
                    <a:schemeClr val="bg1">
                      <a:lumMod val="65000"/>
                    </a:schemeClr>
                  </a:solidFill>
                </a:rPr>
                <a:t>organisation</a:t>
              </a:r>
              <a:r>
                <a:rPr lang="en-US" sz="1400" dirty="0">
                  <a:solidFill>
                    <a:schemeClr val="bg1">
                      <a:lumMod val="65000"/>
                    </a:schemeClr>
                  </a:solidFill>
                </a:rPr>
                <a:t>,  PSC drafting. </a:t>
              </a:r>
              <a:endParaRPr lang="id-ID" sz="1400" dirty="0">
                <a:solidFill>
                  <a:schemeClr val="bg1">
                    <a:lumMod val="65000"/>
                  </a:schemeClr>
                </a:solidFill>
              </a:endParaRPr>
            </a:p>
          </p:txBody>
        </p:sp>
        <p:sp>
          <p:nvSpPr>
            <p:cNvPr id="70" name="TextBox 69"/>
            <p:cNvSpPr txBox="1"/>
            <p:nvPr/>
          </p:nvSpPr>
          <p:spPr>
            <a:xfrm>
              <a:off x="1590680" y="3667034"/>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1976-77</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1978</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1979</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1980</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pic>
        <p:nvPicPr>
          <p:cNvPr id="4" name="Picture 3">
            <a:extLst>
              <a:ext uri="{FF2B5EF4-FFF2-40B4-BE49-F238E27FC236}">
                <a16:creationId xmlns:a16="http://schemas.microsoft.com/office/drawing/2014/main" id="{9E33FC03-3A3D-466D-9FE4-830862EF1029}"/>
              </a:ext>
            </a:extLst>
          </p:cNvPr>
          <p:cNvPicPr>
            <a:picLocks noChangeAspect="1"/>
          </p:cNvPicPr>
          <p:nvPr/>
        </p:nvPicPr>
        <p:blipFill>
          <a:blip r:embed="rId2"/>
          <a:stretch>
            <a:fillRect/>
          </a:stretch>
        </p:blipFill>
        <p:spPr>
          <a:xfrm>
            <a:off x="685260" y="4970261"/>
            <a:ext cx="2300836" cy="1093313"/>
          </a:xfrm>
          <a:prstGeom prst="rect">
            <a:avLst/>
          </a:prstGeom>
        </p:spPr>
      </p:pic>
      <p:sp>
        <p:nvSpPr>
          <p:cNvPr id="39" name="TextBox 38">
            <a:extLst>
              <a:ext uri="{FF2B5EF4-FFF2-40B4-BE49-F238E27FC236}">
                <a16:creationId xmlns:a16="http://schemas.microsoft.com/office/drawing/2014/main" id="{FA78F7B1-6D55-40EC-B9B6-14B5EF3086C0}"/>
              </a:ext>
            </a:extLst>
          </p:cNvPr>
          <p:cNvSpPr txBox="1"/>
          <p:nvPr/>
        </p:nvSpPr>
        <p:spPr>
          <a:xfrm>
            <a:off x="554401" y="3552671"/>
            <a:ext cx="2716768" cy="1169551"/>
          </a:xfrm>
          <a:prstGeom prst="rect">
            <a:avLst/>
          </a:prstGeom>
          <a:noFill/>
        </p:spPr>
        <p:txBody>
          <a:bodyPr wrap="square">
            <a:spAutoFit/>
          </a:bodyPr>
          <a:lstStyle/>
          <a:p>
            <a:pPr algn="r"/>
            <a:r>
              <a:rPr lang="en-US" sz="1400" dirty="0">
                <a:solidFill>
                  <a:schemeClr val="bg1">
                    <a:lumMod val="65000"/>
                  </a:schemeClr>
                </a:solidFill>
              </a:rPr>
              <a:t>Recommendations jointly made to  Governments for  both sides to  suspend any  E&amp;P  activities in  the disputed area  until the boundary issue  is  resolved</a:t>
            </a: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193130" y="2507782"/>
            <a:ext cx="2839383" cy="798134"/>
            <a:chOff x="1696493" y="4558933"/>
            <a:chExt cx="2839383" cy="798134"/>
          </a:xfrm>
        </p:grpSpPr>
        <p:sp>
          <p:nvSpPr>
            <p:cNvPr id="41" name="TextBox 40">
              <a:extLst>
                <a:ext uri="{FF2B5EF4-FFF2-40B4-BE49-F238E27FC236}">
                  <a16:creationId xmlns:a16="http://schemas.microsoft.com/office/drawing/2014/main" id="{B06DC26A-BCB0-4B25-8F94-2647C78A678C}"/>
                </a:ext>
              </a:extLst>
            </p:cNvPr>
            <p:cNvSpPr txBox="1"/>
            <p:nvPr/>
          </p:nvSpPr>
          <p:spPr>
            <a:xfrm>
              <a:off x="1696493" y="4833847"/>
              <a:ext cx="2839383" cy="523220"/>
            </a:xfrm>
            <a:prstGeom prst="rect">
              <a:avLst/>
            </a:prstGeom>
            <a:noFill/>
          </p:spPr>
          <p:txBody>
            <a:bodyPr wrap="square" rtlCol="0">
              <a:spAutoFit/>
            </a:bodyPr>
            <a:lstStyle/>
            <a:p>
              <a:pPr algn="r"/>
              <a:r>
                <a:rPr lang="en-US" sz="1400" dirty="0">
                  <a:solidFill>
                    <a:schemeClr val="bg1">
                      <a:lumMod val="65000"/>
                    </a:schemeClr>
                  </a:solidFill>
                </a:rPr>
                <a:t>MOU ratified  by  both countries in  Kuala  Lumpur. </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1696493" y="4558933"/>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FA80765D-6642-4E84-B890-ED12E58B506C}"/>
              </a:ext>
            </a:extLst>
          </p:cNvPr>
          <p:cNvPicPr>
            <a:picLocks noChangeAspect="1"/>
          </p:cNvPicPr>
          <p:nvPr/>
        </p:nvPicPr>
        <p:blipFill>
          <a:blip r:embed="rId3"/>
          <a:stretch>
            <a:fillRect/>
          </a:stretch>
        </p:blipFill>
        <p:spPr>
          <a:xfrm>
            <a:off x="5387368" y="138940"/>
            <a:ext cx="2590800" cy="2390775"/>
          </a:xfrm>
          <a:prstGeom prst="rect">
            <a:avLst/>
          </a:prstGeom>
        </p:spPr>
      </p:pic>
    </p:spTree>
    <p:extLst>
      <p:ext uri="{BB962C8B-B14F-4D97-AF65-F5344CB8AC3E}">
        <p14:creationId xmlns:p14="http://schemas.microsoft.com/office/powerpoint/2010/main" val="205566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94936"/>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22255" y="3634575"/>
            <a:ext cx="2897577" cy="935339"/>
            <a:chOff x="1682032" y="3068433"/>
            <a:chExt cx="2897577" cy="935339"/>
          </a:xfrm>
        </p:grpSpPr>
        <p:sp>
          <p:nvSpPr>
            <p:cNvPr id="23" name="TextBox 22"/>
            <p:cNvSpPr txBox="1"/>
            <p:nvPr/>
          </p:nvSpPr>
          <p:spPr>
            <a:xfrm>
              <a:off x="1716974" y="3480552"/>
              <a:ext cx="2769185" cy="523220"/>
            </a:xfrm>
            <a:prstGeom prst="rect">
              <a:avLst/>
            </a:prstGeom>
            <a:noFill/>
          </p:spPr>
          <p:txBody>
            <a:bodyPr wrap="square" rtlCol="0">
              <a:spAutoFit/>
            </a:bodyPr>
            <a:lstStyle/>
            <a:p>
              <a:r>
                <a:rPr lang="en-US" sz="1400" dirty="0">
                  <a:solidFill>
                    <a:schemeClr val="bg1">
                      <a:lumMod val="65000"/>
                    </a:schemeClr>
                  </a:solidFill>
                </a:rPr>
                <a:t>Adoption of  Joint Authority Constitution </a:t>
              </a:r>
              <a:endParaRPr lang="id-ID" sz="1400" dirty="0">
                <a:solidFill>
                  <a:schemeClr val="bg1">
                    <a:lumMod val="65000"/>
                  </a:schemeClr>
                </a:solidFill>
              </a:endParaRPr>
            </a:p>
          </p:txBody>
        </p:sp>
        <p:sp>
          <p:nvSpPr>
            <p:cNvPr id="24" name="TextBox 23"/>
            <p:cNvSpPr txBox="1"/>
            <p:nvPr/>
          </p:nvSpPr>
          <p:spPr>
            <a:xfrm>
              <a:off x="1682032" y="3068433"/>
              <a:ext cx="289757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19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25" name="Rectangle 24"/>
          <p:cNvSpPr/>
          <p:nvPr/>
        </p:nvSpPr>
        <p:spPr>
          <a:xfrm>
            <a:off x="3325321" y="3507786"/>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3221661" y="1693739"/>
            <a:ext cx="2986455" cy="1758385"/>
            <a:chOff x="1526385" y="4460457"/>
            <a:chExt cx="2986455" cy="1758385"/>
          </a:xfrm>
        </p:grpSpPr>
        <p:sp>
          <p:nvSpPr>
            <p:cNvPr id="27" name="TextBox 26"/>
            <p:cNvSpPr txBox="1"/>
            <p:nvPr/>
          </p:nvSpPr>
          <p:spPr>
            <a:xfrm>
              <a:off x="1576817" y="4833847"/>
              <a:ext cx="2936023" cy="1384995"/>
            </a:xfrm>
            <a:prstGeom prst="rect">
              <a:avLst/>
            </a:prstGeom>
            <a:noFill/>
          </p:spPr>
          <p:txBody>
            <a:bodyPr wrap="square" rtlCol="0">
              <a:spAutoFit/>
            </a:bodyPr>
            <a:lstStyle/>
            <a:p>
              <a:r>
                <a:rPr lang="en-US" sz="1400" dirty="0">
                  <a:solidFill>
                    <a:schemeClr val="bg1">
                      <a:lumMod val="65000"/>
                    </a:schemeClr>
                  </a:solidFill>
                </a:rPr>
                <a:t>MTJA  Committee meeting in  Bangkok recommended four-part solution regarding contractors concessionaries in  MTJDA and  a new  modified  PSC formula for  </a:t>
              </a:r>
              <a:r>
                <a:rPr lang="en-US" sz="1400" dirty="0" err="1">
                  <a:solidFill>
                    <a:schemeClr val="bg1">
                      <a:lumMod val="65000"/>
                    </a:schemeClr>
                  </a:solidFill>
                </a:rPr>
                <a:t>Goverments</a:t>
              </a:r>
              <a:r>
                <a:rPr lang="en-US" sz="1400" dirty="0">
                  <a:solidFill>
                    <a:schemeClr val="bg1">
                      <a:lumMod val="65000"/>
                    </a:schemeClr>
                  </a:solidFill>
                </a:rPr>
                <a:t> approval. </a:t>
              </a:r>
              <a:endParaRPr lang="id-ID" sz="1400" dirty="0">
                <a:solidFill>
                  <a:schemeClr val="bg1">
                    <a:lumMod val="65000"/>
                  </a:schemeClr>
                </a:solidFill>
              </a:endParaRPr>
            </a:p>
          </p:txBody>
        </p:sp>
        <p:sp>
          <p:nvSpPr>
            <p:cNvPr id="28" name="TextBox 27"/>
            <p:cNvSpPr txBox="1"/>
            <p:nvPr/>
          </p:nvSpPr>
          <p:spPr>
            <a:xfrm>
              <a:off x="1526385" y="4460457"/>
              <a:ext cx="1732836"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July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51" name="Rectangle 50"/>
          <p:cNvSpPr/>
          <p:nvPr/>
        </p:nvSpPr>
        <p:spPr>
          <a:xfrm>
            <a:off x="6286536" y="5509304"/>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217262" y="3577526"/>
            <a:ext cx="2844546" cy="1898690"/>
            <a:chOff x="1691330" y="4535595"/>
            <a:chExt cx="2844546" cy="1898690"/>
          </a:xfrm>
        </p:grpSpPr>
        <p:sp>
          <p:nvSpPr>
            <p:cNvPr id="53" name="TextBox 52"/>
            <p:cNvSpPr txBox="1"/>
            <p:nvPr/>
          </p:nvSpPr>
          <p:spPr>
            <a:xfrm>
              <a:off x="1696493" y="4833847"/>
              <a:ext cx="2839383" cy="1600438"/>
            </a:xfrm>
            <a:prstGeom prst="rect">
              <a:avLst/>
            </a:prstGeom>
            <a:noFill/>
          </p:spPr>
          <p:txBody>
            <a:bodyPr wrap="square" rtlCol="0">
              <a:spAutoFit/>
            </a:bodyPr>
            <a:lstStyle/>
            <a:p>
              <a:r>
                <a:rPr lang="en-US" sz="1400" dirty="0">
                  <a:solidFill>
                    <a:schemeClr val="bg1">
                      <a:lumMod val="65000"/>
                    </a:schemeClr>
                  </a:solidFill>
                </a:rPr>
                <a:t>Agreement on the Constitution of MTJA signed in Kuala Lumpur between the </a:t>
              </a:r>
              <a:r>
                <a:rPr lang="en-US" sz="1400" dirty="0" err="1">
                  <a:solidFill>
                    <a:schemeClr val="bg1">
                      <a:lumMod val="65000"/>
                    </a:schemeClr>
                  </a:solidFill>
                </a:rPr>
                <a:t>Foriegn</a:t>
              </a:r>
              <a:r>
                <a:rPr lang="en-US" sz="1400" dirty="0">
                  <a:solidFill>
                    <a:schemeClr val="bg1">
                      <a:lumMod val="65000"/>
                    </a:schemeClr>
                  </a:solidFill>
                </a:rPr>
                <a:t> Minister of Malaysia and Foreign Minister of Thailand providing detailed implementation framework for the MTJA</a:t>
              </a:r>
              <a:endParaRPr lang="id-ID" sz="1400" dirty="0">
                <a:solidFill>
                  <a:schemeClr val="bg1">
                    <a:lumMod val="65000"/>
                  </a:schemeClr>
                </a:solidFill>
              </a:endParaRPr>
            </a:p>
          </p:txBody>
        </p:sp>
        <p:sp>
          <p:nvSpPr>
            <p:cNvPr id="54" name="TextBox 53"/>
            <p:cNvSpPr txBox="1"/>
            <p:nvPr/>
          </p:nvSpPr>
          <p:spPr>
            <a:xfrm>
              <a:off x="1691330" y="4535595"/>
              <a:ext cx="1861399"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63" name="Rectangle 62"/>
          <p:cNvSpPr/>
          <p:nvPr/>
        </p:nvSpPr>
        <p:spPr>
          <a:xfrm>
            <a:off x="9114867" y="4857857"/>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9077467" y="3106264"/>
            <a:ext cx="2769979" cy="1744627"/>
            <a:chOff x="1590680" y="3667034"/>
            <a:chExt cx="2769979" cy="1744627"/>
          </a:xfrm>
        </p:grpSpPr>
        <p:sp>
          <p:nvSpPr>
            <p:cNvPr id="69" name="TextBox 68"/>
            <p:cNvSpPr txBox="1"/>
            <p:nvPr/>
          </p:nvSpPr>
          <p:spPr>
            <a:xfrm>
              <a:off x="1608783" y="4026666"/>
              <a:ext cx="2751876" cy="1384995"/>
            </a:xfrm>
            <a:prstGeom prst="rect">
              <a:avLst/>
            </a:prstGeom>
            <a:noFill/>
          </p:spPr>
          <p:txBody>
            <a:bodyPr wrap="square" rtlCol="0">
              <a:spAutoFit/>
            </a:bodyPr>
            <a:lstStyle/>
            <a:p>
              <a:r>
                <a:rPr lang="en-US" sz="1400" dirty="0">
                  <a:solidFill>
                    <a:schemeClr val="bg1">
                      <a:lumMod val="65000"/>
                    </a:schemeClr>
                  </a:solidFill>
                </a:rPr>
                <a:t>Simultaneous promulgation of  the Malaysia-Thailand Joint Authority Act  1990 (Act 440) in  Malaysia and the Thailand-Malaysia Joint Authority Act  B.E. 2533 in Thailand. </a:t>
              </a:r>
              <a:endParaRPr lang="id-ID" sz="1400" dirty="0">
                <a:solidFill>
                  <a:schemeClr val="bg1">
                    <a:lumMod val="65000"/>
                  </a:schemeClr>
                </a:solidFill>
              </a:endParaRPr>
            </a:p>
          </p:txBody>
        </p:sp>
        <p:sp>
          <p:nvSpPr>
            <p:cNvPr id="70" name="TextBox 69"/>
            <p:cNvSpPr txBox="1"/>
            <p:nvPr/>
          </p:nvSpPr>
          <p:spPr>
            <a:xfrm>
              <a:off x="1590680" y="3667034"/>
              <a:ext cx="156272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22 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1981</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1989</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1990</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1991</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193130" y="2468026"/>
            <a:ext cx="2839383" cy="837890"/>
            <a:chOff x="1696493" y="4519177"/>
            <a:chExt cx="2839383" cy="837890"/>
          </a:xfrm>
        </p:grpSpPr>
        <p:sp>
          <p:nvSpPr>
            <p:cNvPr id="41" name="TextBox 40">
              <a:extLst>
                <a:ext uri="{FF2B5EF4-FFF2-40B4-BE49-F238E27FC236}">
                  <a16:creationId xmlns:a16="http://schemas.microsoft.com/office/drawing/2014/main" id="{B06DC26A-BCB0-4B25-8F94-2647C78A678C}"/>
                </a:ext>
              </a:extLst>
            </p:cNvPr>
            <p:cNvSpPr txBox="1"/>
            <p:nvPr/>
          </p:nvSpPr>
          <p:spPr>
            <a:xfrm>
              <a:off x="1696493" y="4833847"/>
              <a:ext cx="2839383" cy="523220"/>
            </a:xfrm>
            <a:prstGeom prst="rect">
              <a:avLst/>
            </a:prstGeom>
            <a:noFill/>
          </p:spPr>
          <p:txBody>
            <a:bodyPr wrap="square" rtlCol="0">
              <a:spAutoFit/>
            </a:bodyPr>
            <a:lstStyle/>
            <a:p>
              <a:pPr algn="r"/>
              <a:r>
                <a:rPr lang="en-US" sz="1400" dirty="0">
                  <a:solidFill>
                    <a:schemeClr val="bg1">
                      <a:lumMod val="65000"/>
                    </a:schemeClr>
                  </a:solidFill>
                </a:rPr>
                <a:t>MTJA Act passed in both Parliaments</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July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150C175-E42D-4540-B6CE-C136B24EA756}"/>
              </a:ext>
            </a:extLst>
          </p:cNvPr>
          <p:cNvGrpSpPr/>
          <p:nvPr/>
        </p:nvGrpSpPr>
        <p:grpSpPr>
          <a:xfrm>
            <a:off x="3238331" y="395522"/>
            <a:ext cx="2840058" cy="1274489"/>
            <a:chOff x="1696493" y="4513465"/>
            <a:chExt cx="2840058" cy="1274489"/>
          </a:xfrm>
        </p:grpSpPr>
        <p:sp>
          <p:nvSpPr>
            <p:cNvPr id="44" name="TextBox 43">
              <a:extLst>
                <a:ext uri="{FF2B5EF4-FFF2-40B4-BE49-F238E27FC236}">
                  <a16:creationId xmlns:a16="http://schemas.microsoft.com/office/drawing/2014/main" id="{54BDD55A-56B9-4D83-A7B8-2B55F33DF44C}"/>
                </a:ext>
              </a:extLst>
            </p:cNvPr>
            <p:cNvSpPr txBox="1"/>
            <p:nvPr/>
          </p:nvSpPr>
          <p:spPr>
            <a:xfrm>
              <a:off x="1696493" y="4833847"/>
              <a:ext cx="2830062" cy="954107"/>
            </a:xfrm>
            <a:prstGeom prst="rect">
              <a:avLst/>
            </a:prstGeom>
            <a:noFill/>
          </p:spPr>
          <p:txBody>
            <a:bodyPr wrap="square" rtlCol="0">
              <a:spAutoFit/>
            </a:bodyPr>
            <a:lstStyle/>
            <a:p>
              <a:pPr algn="r"/>
              <a:r>
                <a:rPr lang="en-US" sz="1400" dirty="0">
                  <a:solidFill>
                    <a:schemeClr val="bg1">
                      <a:lumMod val="65000"/>
                    </a:schemeClr>
                  </a:solidFill>
                </a:rPr>
                <a:t>Malaysian and Thai Governments endorse  MTJA-Comm. Recommendation on  the  solution and new  PSC formula. </a:t>
              </a:r>
              <a:endParaRPr lang="id-ID" sz="1400" dirty="0">
                <a:solidFill>
                  <a:schemeClr val="bg1">
                    <a:lumMod val="65000"/>
                  </a:schemeClr>
                </a:solidFill>
              </a:endParaRPr>
            </a:p>
          </p:txBody>
        </p:sp>
        <p:sp>
          <p:nvSpPr>
            <p:cNvPr id="45" name="TextBox 44">
              <a:extLst>
                <a:ext uri="{FF2B5EF4-FFF2-40B4-BE49-F238E27FC236}">
                  <a16:creationId xmlns:a16="http://schemas.microsoft.com/office/drawing/2014/main" id="{CA48294A-6642-4772-BC74-D0E0BF26865F}"/>
                </a:ext>
              </a:extLst>
            </p:cNvPr>
            <p:cNvSpPr txBox="1"/>
            <p:nvPr/>
          </p:nvSpPr>
          <p:spPr>
            <a:xfrm>
              <a:off x="1696493" y="4513465"/>
              <a:ext cx="284005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November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F859EA18-2029-49A8-B07A-13206697D878}"/>
              </a:ext>
            </a:extLst>
          </p:cNvPr>
          <p:cNvPicPr>
            <a:picLocks noChangeAspect="1"/>
          </p:cNvPicPr>
          <p:nvPr/>
        </p:nvPicPr>
        <p:blipFill>
          <a:blip r:embed="rId2"/>
          <a:stretch>
            <a:fillRect/>
          </a:stretch>
        </p:blipFill>
        <p:spPr>
          <a:xfrm>
            <a:off x="772581" y="4795150"/>
            <a:ext cx="5048250" cy="1114425"/>
          </a:xfrm>
          <a:prstGeom prst="rect">
            <a:avLst/>
          </a:prstGeom>
        </p:spPr>
      </p:pic>
      <p:pic>
        <p:nvPicPr>
          <p:cNvPr id="19" name="Picture 18">
            <a:extLst>
              <a:ext uri="{FF2B5EF4-FFF2-40B4-BE49-F238E27FC236}">
                <a16:creationId xmlns:a16="http://schemas.microsoft.com/office/drawing/2014/main" id="{2457730B-7D9C-489E-8540-4BCBD1F4EF62}"/>
              </a:ext>
            </a:extLst>
          </p:cNvPr>
          <p:cNvPicPr>
            <a:picLocks noChangeAspect="1"/>
          </p:cNvPicPr>
          <p:nvPr/>
        </p:nvPicPr>
        <p:blipFill>
          <a:blip r:embed="rId3"/>
          <a:stretch>
            <a:fillRect/>
          </a:stretch>
        </p:blipFill>
        <p:spPr>
          <a:xfrm>
            <a:off x="7691630" y="163344"/>
            <a:ext cx="2552700" cy="2314575"/>
          </a:xfrm>
          <a:prstGeom prst="rect">
            <a:avLst/>
          </a:prstGeom>
        </p:spPr>
      </p:pic>
    </p:spTree>
    <p:extLst>
      <p:ext uri="{BB962C8B-B14F-4D97-AF65-F5344CB8AC3E}">
        <p14:creationId xmlns:p14="http://schemas.microsoft.com/office/powerpoint/2010/main" val="18268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48152" y="5774426"/>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367795" y="2841631"/>
            <a:ext cx="2898130" cy="785642"/>
            <a:chOff x="1614321" y="1627065"/>
            <a:chExt cx="2898130" cy="785642"/>
          </a:xfrm>
        </p:grpSpPr>
        <p:sp>
          <p:nvSpPr>
            <p:cNvPr id="23" name="TextBox 22"/>
            <p:cNvSpPr txBox="1"/>
            <p:nvPr/>
          </p:nvSpPr>
          <p:spPr>
            <a:xfrm>
              <a:off x="1614321" y="1889487"/>
              <a:ext cx="2769185" cy="523220"/>
            </a:xfrm>
            <a:prstGeom prst="rect">
              <a:avLst/>
            </a:prstGeom>
            <a:noFill/>
          </p:spPr>
          <p:txBody>
            <a:bodyPr wrap="square" rtlCol="0">
              <a:spAutoFit/>
            </a:bodyPr>
            <a:lstStyle/>
            <a:p>
              <a:r>
                <a:rPr lang="en-US" sz="1400" dirty="0">
                  <a:solidFill>
                    <a:schemeClr val="bg1">
                      <a:lumMod val="65000"/>
                    </a:schemeClr>
                  </a:solidFill>
                </a:rPr>
                <a:t>Appointments of  first Co-Chairmen and Members of  MTJA. </a:t>
              </a:r>
              <a:endParaRPr lang="id-ID" sz="1400" dirty="0">
                <a:solidFill>
                  <a:schemeClr val="bg1">
                    <a:lumMod val="65000"/>
                  </a:schemeClr>
                </a:solidFill>
              </a:endParaRPr>
            </a:p>
          </p:txBody>
        </p:sp>
        <p:sp>
          <p:nvSpPr>
            <p:cNvPr id="24" name="TextBox 23"/>
            <p:cNvSpPr txBox="1"/>
            <p:nvPr/>
          </p:nvSpPr>
          <p:spPr>
            <a:xfrm>
              <a:off x="1614874" y="1627065"/>
              <a:ext cx="289757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25" name="Rectangle 24"/>
          <p:cNvSpPr/>
          <p:nvPr/>
        </p:nvSpPr>
        <p:spPr>
          <a:xfrm>
            <a:off x="3312827" y="3943938"/>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3010" y="2035907"/>
            <a:ext cx="2936023" cy="738664"/>
          </a:xfrm>
          <a:prstGeom prst="rect">
            <a:avLst/>
          </a:prstGeom>
          <a:noFill/>
        </p:spPr>
        <p:txBody>
          <a:bodyPr wrap="square" rtlCol="0">
            <a:spAutoFit/>
          </a:bodyPr>
          <a:lstStyle/>
          <a:p>
            <a:pPr algn="r"/>
            <a:r>
              <a:rPr lang="en-US" sz="1400" dirty="0">
                <a:solidFill>
                  <a:schemeClr val="bg1">
                    <a:lumMod val="65000"/>
                  </a:schemeClr>
                </a:solidFill>
              </a:rPr>
              <a:t>Draft  PSC  approved for  commencement of  negotiation with contractors.</a:t>
            </a:r>
            <a:endParaRPr lang="id-ID" sz="1400" dirty="0">
              <a:solidFill>
                <a:schemeClr val="bg1">
                  <a:lumMod val="65000"/>
                </a:schemeClr>
              </a:solidFill>
            </a:endParaRPr>
          </a:p>
        </p:txBody>
      </p:sp>
      <p:sp>
        <p:nvSpPr>
          <p:cNvPr id="51" name="Rectangle 50"/>
          <p:cNvSpPr/>
          <p:nvPr/>
        </p:nvSpPr>
        <p:spPr>
          <a:xfrm>
            <a:off x="6286536" y="5774344"/>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169200" y="4990594"/>
            <a:ext cx="2839383" cy="738664"/>
          </a:xfrm>
          <a:prstGeom prst="rect">
            <a:avLst/>
          </a:prstGeom>
          <a:noFill/>
        </p:spPr>
        <p:txBody>
          <a:bodyPr wrap="square" rtlCol="0">
            <a:spAutoFit/>
          </a:bodyPr>
          <a:lstStyle/>
          <a:p>
            <a:pPr algn="r"/>
            <a:r>
              <a:rPr lang="en-US" sz="1400" dirty="0">
                <a:solidFill>
                  <a:schemeClr val="bg1">
                    <a:lumMod val="65000"/>
                  </a:schemeClr>
                </a:solidFill>
              </a:rPr>
              <a:t>Appointment of  second Thai  Co-Chairman of  MTJA, H.E. Mr.  </a:t>
            </a:r>
            <a:r>
              <a:rPr lang="en-US" sz="1400" dirty="0" err="1">
                <a:solidFill>
                  <a:schemeClr val="bg1">
                    <a:lumMod val="65000"/>
                  </a:schemeClr>
                </a:solidFill>
              </a:rPr>
              <a:t>Bhichai</a:t>
            </a:r>
            <a:r>
              <a:rPr lang="en-US" sz="1400" dirty="0">
                <a:solidFill>
                  <a:schemeClr val="bg1">
                    <a:lumMod val="65000"/>
                  </a:schemeClr>
                </a:solidFill>
              </a:rPr>
              <a:t> </a:t>
            </a:r>
            <a:r>
              <a:rPr lang="en-US" sz="1400" dirty="0" err="1">
                <a:solidFill>
                  <a:schemeClr val="bg1">
                    <a:lumMod val="65000"/>
                  </a:schemeClr>
                </a:solidFill>
              </a:rPr>
              <a:t>Rattakul</a:t>
            </a:r>
            <a:r>
              <a:rPr lang="en-US" sz="1400" dirty="0">
                <a:solidFill>
                  <a:schemeClr val="bg1">
                    <a:lumMod val="65000"/>
                  </a:schemeClr>
                </a:solidFill>
              </a:rPr>
              <a:t>. </a:t>
            </a:r>
            <a:endParaRPr lang="id-ID" sz="1400" dirty="0">
              <a:solidFill>
                <a:schemeClr val="bg1">
                  <a:lumMod val="65000"/>
                </a:schemeClr>
              </a:solidFill>
            </a:endParaRPr>
          </a:p>
        </p:txBody>
      </p:sp>
      <p:sp>
        <p:nvSpPr>
          <p:cNvPr id="63" name="Rectangle 62"/>
          <p:cNvSpPr/>
          <p:nvPr/>
        </p:nvSpPr>
        <p:spPr>
          <a:xfrm>
            <a:off x="9114867" y="4857857"/>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1992</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1994</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7711700" y="6101759"/>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1995</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755217" y="2639749"/>
            <a:ext cx="5192098" cy="1376760"/>
            <a:chOff x="4599370" y="4637892"/>
            <a:chExt cx="2851307" cy="1376760"/>
          </a:xfrm>
        </p:grpSpPr>
        <p:sp>
          <p:nvSpPr>
            <p:cNvPr id="41" name="TextBox 40">
              <a:extLst>
                <a:ext uri="{FF2B5EF4-FFF2-40B4-BE49-F238E27FC236}">
                  <a16:creationId xmlns:a16="http://schemas.microsoft.com/office/drawing/2014/main" id="{B06DC26A-BCB0-4B25-8F94-2647C78A678C}"/>
                </a:ext>
              </a:extLst>
            </p:cNvPr>
            <p:cNvSpPr txBox="1"/>
            <p:nvPr/>
          </p:nvSpPr>
          <p:spPr>
            <a:xfrm>
              <a:off x="4599370" y="5060545"/>
              <a:ext cx="2839383" cy="954107"/>
            </a:xfrm>
            <a:prstGeom prst="rect">
              <a:avLst/>
            </a:prstGeom>
            <a:noFill/>
          </p:spPr>
          <p:txBody>
            <a:bodyPr wrap="square" rtlCol="0">
              <a:spAutoFit/>
            </a:bodyPr>
            <a:lstStyle/>
            <a:p>
              <a:r>
                <a:rPr lang="en-US" sz="1400" dirty="0">
                  <a:solidFill>
                    <a:schemeClr val="bg1">
                      <a:lumMod val="65000"/>
                    </a:schemeClr>
                  </a:solidFill>
                </a:rPr>
                <a:t>First  Gas Discovery confirmed in  Block A-18 of  the  MTJDA after CTOC  successfully drilled and  completed well Cakeravwala-1A.</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4626279" y="4637892"/>
              <a:ext cx="2824398"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August</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C32F4C75-52A7-4521-A211-0B9824DAC1B8}"/>
              </a:ext>
            </a:extLst>
          </p:cNvPr>
          <p:cNvSpPr txBox="1"/>
          <p:nvPr/>
        </p:nvSpPr>
        <p:spPr>
          <a:xfrm>
            <a:off x="367790" y="4877511"/>
            <a:ext cx="2833784" cy="954107"/>
          </a:xfrm>
          <a:prstGeom prst="rect">
            <a:avLst/>
          </a:prstGeom>
          <a:noFill/>
        </p:spPr>
        <p:txBody>
          <a:bodyPr wrap="square" rtlCol="0">
            <a:spAutoFit/>
          </a:bodyPr>
          <a:lstStyle/>
          <a:p>
            <a:pPr algn="r"/>
            <a:r>
              <a:rPr lang="en-US" sz="1400" dirty="0">
                <a:solidFill>
                  <a:schemeClr val="bg1">
                    <a:lumMod val="65000"/>
                  </a:schemeClr>
                </a:solidFill>
              </a:rPr>
              <a:t>Tengku  Tan  Sri  Dato' Ahmad </a:t>
            </a:r>
            <a:r>
              <a:rPr lang="en-US" sz="1400" dirty="0" err="1">
                <a:solidFill>
                  <a:schemeClr val="bg1">
                    <a:lumMod val="65000"/>
                  </a:schemeClr>
                </a:solidFill>
              </a:rPr>
              <a:t>Rithauddeen</a:t>
            </a:r>
            <a:r>
              <a:rPr lang="en-US" sz="1400" dirty="0">
                <a:solidFill>
                  <a:schemeClr val="bg1">
                    <a:lumMod val="65000"/>
                  </a:schemeClr>
                </a:solidFill>
              </a:rPr>
              <a:t> bin Tengku  Ismail and  H.E.M.R. </a:t>
            </a:r>
            <a:r>
              <a:rPr lang="en-US" sz="1400" dirty="0" err="1">
                <a:solidFill>
                  <a:schemeClr val="bg1">
                    <a:lumMod val="65000"/>
                  </a:schemeClr>
                </a:solidFill>
              </a:rPr>
              <a:t>Kasem</a:t>
            </a:r>
            <a:r>
              <a:rPr lang="en-US" sz="1400" dirty="0">
                <a:solidFill>
                  <a:schemeClr val="bg1">
                    <a:lumMod val="65000"/>
                  </a:schemeClr>
                </a:solidFill>
              </a:rPr>
              <a:t> </a:t>
            </a:r>
            <a:r>
              <a:rPr lang="en-US" sz="1400" dirty="0" err="1">
                <a:solidFill>
                  <a:schemeClr val="bg1">
                    <a:lumMod val="65000"/>
                  </a:schemeClr>
                </a:solidFill>
              </a:rPr>
              <a:t>Samosorn</a:t>
            </a:r>
            <a:r>
              <a:rPr lang="en-US" sz="1400" dirty="0">
                <a:solidFill>
                  <a:schemeClr val="bg1">
                    <a:lumMod val="65000"/>
                  </a:schemeClr>
                </a:solidFill>
              </a:rPr>
              <a:t>  </a:t>
            </a:r>
            <a:r>
              <a:rPr lang="en-US" sz="1400" dirty="0" err="1">
                <a:solidFill>
                  <a:schemeClr val="bg1">
                    <a:lumMod val="65000"/>
                  </a:schemeClr>
                </a:solidFill>
              </a:rPr>
              <a:t>Kasemsri</a:t>
            </a:r>
            <a:r>
              <a:rPr lang="en-US" sz="1400" dirty="0">
                <a:solidFill>
                  <a:schemeClr val="bg1">
                    <a:lumMod val="65000"/>
                  </a:schemeClr>
                </a:solidFill>
              </a:rPr>
              <a:t> (Co-Chairmen of  MTJA)</a:t>
            </a:r>
            <a:endParaRPr lang="id-ID" sz="1400" dirty="0">
              <a:solidFill>
                <a:schemeClr val="bg1">
                  <a:lumMod val="65000"/>
                </a:schemeClr>
              </a:solidFill>
            </a:endParaRPr>
          </a:p>
        </p:txBody>
      </p:sp>
      <p:pic>
        <p:nvPicPr>
          <p:cNvPr id="4" name="Picture 3">
            <a:extLst>
              <a:ext uri="{FF2B5EF4-FFF2-40B4-BE49-F238E27FC236}">
                <a16:creationId xmlns:a16="http://schemas.microsoft.com/office/drawing/2014/main" id="{2E1D1F5D-DCF5-42DD-9525-5E6F2FC33B38}"/>
              </a:ext>
            </a:extLst>
          </p:cNvPr>
          <p:cNvPicPr>
            <a:picLocks noChangeAspect="1"/>
          </p:cNvPicPr>
          <p:nvPr/>
        </p:nvPicPr>
        <p:blipFill>
          <a:blip r:embed="rId2"/>
          <a:stretch>
            <a:fillRect/>
          </a:stretch>
        </p:blipFill>
        <p:spPr>
          <a:xfrm>
            <a:off x="425398" y="3708079"/>
            <a:ext cx="1295400" cy="1190625"/>
          </a:xfrm>
          <a:prstGeom prst="rect">
            <a:avLst/>
          </a:prstGeom>
        </p:spPr>
      </p:pic>
      <p:pic>
        <p:nvPicPr>
          <p:cNvPr id="18" name="Picture 17">
            <a:extLst>
              <a:ext uri="{FF2B5EF4-FFF2-40B4-BE49-F238E27FC236}">
                <a16:creationId xmlns:a16="http://schemas.microsoft.com/office/drawing/2014/main" id="{7D9868D5-901C-4838-83AB-0082EC1C162F}"/>
              </a:ext>
            </a:extLst>
          </p:cNvPr>
          <p:cNvPicPr>
            <a:picLocks noChangeAspect="1"/>
          </p:cNvPicPr>
          <p:nvPr/>
        </p:nvPicPr>
        <p:blipFill>
          <a:blip r:embed="rId3"/>
          <a:stretch>
            <a:fillRect/>
          </a:stretch>
        </p:blipFill>
        <p:spPr>
          <a:xfrm>
            <a:off x="1884558" y="3686039"/>
            <a:ext cx="1219200" cy="1200150"/>
          </a:xfrm>
          <a:prstGeom prst="rect">
            <a:avLst/>
          </a:prstGeom>
        </p:spPr>
      </p:pic>
      <p:grpSp>
        <p:nvGrpSpPr>
          <p:cNvPr id="49" name="Group 48">
            <a:extLst>
              <a:ext uri="{FF2B5EF4-FFF2-40B4-BE49-F238E27FC236}">
                <a16:creationId xmlns:a16="http://schemas.microsoft.com/office/drawing/2014/main" id="{BF9B9927-EA1F-47B7-97D7-A28BCB0C08B7}"/>
              </a:ext>
            </a:extLst>
          </p:cNvPr>
          <p:cNvGrpSpPr/>
          <p:nvPr/>
        </p:nvGrpSpPr>
        <p:grpSpPr>
          <a:xfrm>
            <a:off x="380754" y="-30665"/>
            <a:ext cx="2668019" cy="1327497"/>
            <a:chOff x="1526385" y="4460457"/>
            <a:chExt cx="2668019" cy="1327497"/>
          </a:xfrm>
        </p:grpSpPr>
        <p:sp>
          <p:nvSpPr>
            <p:cNvPr id="50" name="TextBox 49">
              <a:extLst>
                <a:ext uri="{FF2B5EF4-FFF2-40B4-BE49-F238E27FC236}">
                  <a16:creationId xmlns:a16="http://schemas.microsoft.com/office/drawing/2014/main" id="{D2253136-97C5-403C-A2FA-E846F223CB23}"/>
                </a:ext>
              </a:extLst>
            </p:cNvPr>
            <p:cNvSpPr txBox="1"/>
            <p:nvPr/>
          </p:nvSpPr>
          <p:spPr>
            <a:xfrm>
              <a:off x="1576818" y="4833847"/>
              <a:ext cx="2617586" cy="954107"/>
            </a:xfrm>
            <a:prstGeom prst="rect">
              <a:avLst/>
            </a:prstGeom>
            <a:noFill/>
          </p:spPr>
          <p:txBody>
            <a:bodyPr wrap="square" rtlCol="0">
              <a:spAutoFit/>
            </a:bodyPr>
            <a:lstStyle/>
            <a:p>
              <a:r>
                <a:rPr lang="en-US" sz="1400" dirty="0">
                  <a:solidFill>
                    <a:schemeClr val="bg1">
                      <a:lumMod val="65000"/>
                    </a:schemeClr>
                  </a:solidFill>
                </a:rPr>
                <a:t>First  MTJA  meeting held in  Bangkok.  Head Office  location and appointment of  CEO  decided. </a:t>
              </a:r>
              <a:endParaRPr lang="id-ID" sz="1400" dirty="0">
                <a:solidFill>
                  <a:schemeClr val="bg1">
                    <a:lumMod val="65000"/>
                  </a:schemeClr>
                </a:solidFill>
              </a:endParaRPr>
            </a:p>
          </p:txBody>
        </p:sp>
        <p:sp>
          <p:nvSpPr>
            <p:cNvPr id="56" name="TextBox 55">
              <a:extLst>
                <a:ext uri="{FF2B5EF4-FFF2-40B4-BE49-F238E27FC236}">
                  <a16:creationId xmlns:a16="http://schemas.microsoft.com/office/drawing/2014/main" id="{A1EA00A9-51EB-4C1D-99AC-CC811BB66EA0}"/>
                </a:ext>
              </a:extLst>
            </p:cNvPr>
            <p:cNvSpPr txBox="1"/>
            <p:nvPr/>
          </p:nvSpPr>
          <p:spPr>
            <a:xfrm>
              <a:off x="1526385" y="4460457"/>
              <a:ext cx="2574612"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11-12 September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30" name="Picture 29">
            <a:extLst>
              <a:ext uri="{FF2B5EF4-FFF2-40B4-BE49-F238E27FC236}">
                <a16:creationId xmlns:a16="http://schemas.microsoft.com/office/drawing/2014/main" id="{2A8EB7F2-0832-49CB-8C67-B2FF0DB3217E}"/>
              </a:ext>
            </a:extLst>
          </p:cNvPr>
          <p:cNvPicPr>
            <a:picLocks noChangeAspect="1"/>
          </p:cNvPicPr>
          <p:nvPr/>
        </p:nvPicPr>
        <p:blipFill>
          <a:blip r:embed="rId4"/>
          <a:stretch>
            <a:fillRect/>
          </a:stretch>
        </p:blipFill>
        <p:spPr>
          <a:xfrm>
            <a:off x="1213046" y="1017616"/>
            <a:ext cx="1981008" cy="1052486"/>
          </a:xfrm>
          <a:prstGeom prst="rect">
            <a:avLst/>
          </a:prstGeom>
        </p:spPr>
      </p:pic>
      <p:grpSp>
        <p:nvGrpSpPr>
          <p:cNvPr id="57" name="Group 56">
            <a:extLst>
              <a:ext uri="{FF2B5EF4-FFF2-40B4-BE49-F238E27FC236}">
                <a16:creationId xmlns:a16="http://schemas.microsoft.com/office/drawing/2014/main" id="{7C7A1BD1-9291-4FE4-86A3-C1FD6C87D7F2}"/>
              </a:ext>
            </a:extLst>
          </p:cNvPr>
          <p:cNvGrpSpPr/>
          <p:nvPr/>
        </p:nvGrpSpPr>
        <p:grpSpPr>
          <a:xfrm>
            <a:off x="3243142" y="3133346"/>
            <a:ext cx="2868770" cy="821472"/>
            <a:chOff x="1691330" y="4535595"/>
            <a:chExt cx="2868770" cy="821472"/>
          </a:xfrm>
        </p:grpSpPr>
        <p:sp>
          <p:nvSpPr>
            <p:cNvPr id="58" name="TextBox 57">
              <a:extLst>
                <a:ext uri="{FF2B5EF4-FFF2-40B4-BE49-F238E27FC236}">
                  <a16:creationId xmlns:a16="http://schemas.microsoft.com/office/drawing/2014/main" id="{78E3597C-F061-48D0-8DA8-C1FB2BFC4FD2}"/>
                </a:ext>
              </a:extLst>
            </p:cNvPr>
            <p:cNvSpPr txBox="1"/>
            <p:nvPr/>
          </p:nvSpPr>
          <p:spPr>
            <a:xfrm>
              <a:off x="1696493" y="4833847"/>
              <a:ext cx="2839383" cy="523220"/>
            </a:xfrm>
            <a:prstGeom prst="rect">
              <a:avLst/>
            </a:prstGeom>
            <a:noFill/>
          </p:spPr>
          <p:txBody>
            <a:bodyPr wrap="square" rtlCol="0">
              <a:spAutoFit/>
            </a:bodyPr>
            <a:lstStyle/>
            <a:p>
              <a:pPr algn="r"/>
              <a:r>
                <a:rPr lang="en-US" sz="1400" dirty="0">
                  <a:solidFill>
                    <a:schemeClr val="bg1">
                      <a:lumMod val="65000"/>
                    </a:schemeClr>
                  </a:solidFill>
                </a:rPr>
                <a:t>Set-up of MTJA Head Office in Kuala Lumpur</a:t>
              </a:r>
              <a:endParaRPr lang="id-ID" sz="1400" dirty="0">
                <a:solidFill>
                  <a:schemeClr val="bg1">
                    <a:lumMod val="65000"/>
                  </a:schemeClr>
                </a:solidFill>
              </a:endParaRPr>
            </a:p>
          </p:txBody>
        </p:sp>
        <p:sp>
          <p:nvSpPr>
            <p:cNvPr id="59" name="TextBox 58">
              <a:extLst>
                <a:ext uri="{FF2B5EF4-FFF2-40B4-BE49-F238E27FC236}">
                  <a16:creationId xmlns:a16="http://schemas.microsoft.com/office/drawing/2014/main" id="{04649BD1-4451-4D90-BBD1-262029A40DDF}"/>
                </a:ext>
              </a:extLst>
            </p:cNvPr>
            <p:cNvSpPr txBox="1"/>
            <p:nvPr/>
          </p:nvSpPr>
          <p:spPr>
            <a:xfrm>
              <a:off x="1691330" y="4535595"/>
              <a:ext cx="2868770"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21 April</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32" name="Picture 31">
            <a:extLst>
              <a:ext uri="{FF2B5EF4-FFF2-40B4-BE49-F238E27FC236}">
                <a16:creationId xmlns:a16="http://schemas.microsoft.com/office/drawing/2014/main" id="{DAACA199-3D48-4B86-8BCC-9A2A50A29B08}"/>
              </a:ext>
            </a:extLst>
          </p:cNvPr>
          <p:cNvPicPr>
            <a:picLocks noChangeAspect="1"/>
          </p:cNvPicPr>
          <p:nvPr/>
        </p:nvPicPr>
        <p:blipFill>
          <a:blip r:embed="rId5"/>
          <a:stretch>
            <a:fillRect/>
          </a:stretch>
        </p:blipFill>
        <p:spPr>
          <a:xfrm>
            <a:off x="3342423" y="4212623"/>
            <a:ext cx="2672577" cy="1727162"/>
          </a:xfrm>
          <a:prstGeom prst="rect">
            <a:avLst/>
          </a:prstGeom>
        </p:spPr>
      </p:pic>
      <p:sp>
        <p:nvSpPr>
          <p:cNvPr id="64" name="TextBox 63">
            <a:extLst>
              <a:ext uri="{FF2B5EF4-FFF2-40B4-BE49-F238E27FC236}">
                <a16:creationId xmlns:a16="http://schemas.microsoft.com/office/drawing/2014/main" id="{565EC794-09E7-4FF4-A1C9-1FF28D6AF211}"/>
              </a:ext>
            </a:extLst>
          </p:cNvPr>
          <p:cNvSpPr txBox="1"/>
          <p:nvPr/>
        </p:nvSpPr>
        <p:spPr>
          <a:xfrm>
            <a:off x="4513099" y="1869450"/>
            <a:ext cx="1646508" cy="1384995"/>
          </a:xfrm>
          <a:prstGeom prst="rect">
            <a:avLst/>
          </a:prstGeom>
          <a:noFill/>
        </p:spPr>
        <p:txBody>
          <a:bodyPr wrap="square">
            <a:spAutoFit/>
          </a:bodyPr>
          <a:lstStyle/>
          <a:p>
            <a:r>
              <a:rPr lang="en-US" sz="1400" dirty="0">
                <a:solidFill>
                  <a:schemeClr val="bg1">
                    <a:lumMod val="65000"/>
                  </a:schemeClr>
                </a:solidFill>
              </a:rPr>
              <a:t>Appointment of first Chief Executive Officer of the MTJA, </a:t>
            </a:r>
            <a:r>
              <a:rPr lang="en-US" sz="1400" dirty="0" err="1">
                <a:solidFill>
                  <a:schemeClr val="bg1">
                    <a:lumMod val="65000"/>
                  </a:schemeClr>
                </a:solidFill>
              </a:rPr>
              <a:t>Charu-Udom</a:t>
            </a:r>
            <a:r>
              <a:rPr lang="en-US" sz="1400" dirty="0">
                <a:solidFill>
                  <a:schemeClr val="bg1">
                    <a:lumMod val="65000"/>
                  </a:schemeClr>
                </a:solidFill>
              </a:rPr>
              <a:t> </a:t>
            </a:r>
            <a:r>
              <a:rPr lang="en-US" sz="1400" dirty="0" err="1">
                <a:solidFill>
                  <a:schemeClr val="bg1">
                    <a:lumMod val="65000"/>
                  </a:schemeClr>
                </a:solidFill>
              </a:rPr>
              <a:t>Ruangsuvan</a:t>
            </a:r>
            <a:r>
              <a:rPr lang="en-US" sz="1400" dirty="0">
                <a:solidFill>
                  <a:schemeClr val="bg1">
                    <a:lumMod val="65000"/>
                  </a:schemeClr>
                </a:solidFill>
              </a:rPr>
              <a:t> from Thailand.</a:t>
            </a:r>
          </a:p>
        </p:txBody>
      </p:sp>
      <p:sp>
        <p:nvSpPr>
          <p:cNvPr id="65" name="TextBox 64">
            <a:extLst>
              <a:ext uri="{FF2B5EF4-FFF2-40B4-BE49-F238E27FC236}">
                <a16:creationId xmlns:a16="http://schemas.microsoft.com/office/drawing/2014/main" id="{483B4BBB-15EC-43A8-A311-848E07F35A84}"/>
              </a:ext>
            </a:extLst>
          </p:cNvPr>
          <p:cNvSpPr txBox="1"/>
          <p:nvPr/>
        </p:nvSpPr>
        <p:spPr>
          <a:xfrm>
            <a:off x="3185374" y="35651"/>
            <a:ext cx="4526326" cy="523220"/>
          </a:xfrm>
          <a:prstGeom prst="rect">
            <a:avLst/>
          </a:prstGeom>
          <a:noFill/>
        </p:spPr>
        <p:txBody>
          <a:bodyPr wrap="square">
            <a:spAutoFit/>
          </a:bodyPr>
          <a:lstStyle/>
          <a:p>
            <a:r>
              <a:rPr lang="en-US" sz="1400" dirty="0">
                <a:solidFill>
                  <a:schemeClr val="bg1">
                    <a:lumMod val="65000"/>
                  </a:schemeClr>
                </a:solidFill>
              </a:rPr>
              <a:t>Signing of two Production Sharing Contracts between MTJA and its Contractors of Block A-18 and Blocks B-17 &amp; C-19.</a:t>
            </a:r>
          </a:p>
        </p:txBody>
      </p:sp>
      <p:pic>
        <p:nvPicPr>
          <p:cNvPr id="35" name="Picture 34">
            <a:extLst>
              <a:ext uri="{FF2B5EF4-FFF2-40B4-BE49-F238E27FC236}">
                <a16:creationId xmlns:a16="http://schemas.microsoft.com/office/drawing/2014/main" id="{C9F21EAD-9851-45A4-B3EF-61A75F879D09}"/>
              </a:ext>
            </a:extLst>
          </p:cNvPr>
          <p:cNvPicPr>
            <a:picLocks noChangeAspect="1"/>
          </p:cNvPicPr>
          <p:nvPr/>
        </p:nvPicPr>
        <p:blipFill>
          <a:blip r:embed="rId6"/>
          <a:stretch>
            <a:fillRect/>
          </a:stretch>
        </p:blipFill>
        <p:spPr>
          <a:xfrm>
            <a:off x="3301517" y="1968299"/>
            <a:ext cx="1266825" cy="1200150"/>
          </a:xfrm>
          <a:prstGeom prst="rect">
            <a:avLst/>
          </a:prstGeom>
        </p:spPr>
      </p:pic>
      <p:pic>
        <p:nvPicPr>
          <p:cNvPr id="37" name="Picture 36">
            <a:extLst>
              <a:ext uri="{FF2B5EF4-FFF2-40B4-BE49-F238E27FC236}">
                <a16:creationId xmlns:a16="http://schemas.microsoft.com/office/drawing/2014/main" id="{00A92381-8387-45F4-8D30-2F0A49E2002C}"/>
              </a:ext>
            </a:extLst>
          </p:cNvPr>
          <p:cNvPicPr>
            <a:picLocks noChangeAspect="1"/>
          </p:cNvPicPr>
          <p:nvPr/>
        </p:nvPicPr>
        <p:blipFill>
          <a:blip r:embed="rId7"/>
          <a:stretch>
            <a:fillRect/>
          </a:stretch>
        </p:blipFill>
        <p:spPr>
          <a:xfrm>
            <a:off x="3294185" y="576173"/>
            <a:ext cx="4417514" cy="1321949"/>
          </a:xfrm>
          <a:prstGeom prst="rect">
            <a:avLst/>
          </a:prstGeom>
        </p:spPr>
      </p:pic>
      <p:pic>
        <p:nvPicPr>
          <p:cNvPr id="39" name="Picture 38">
            <a:extLst>
              <a:ext uri="{FF2B5EF4-FFF2-40B4-BE49-F238E27FC236}">
                <a16:creationId xmlns:a16="http://schemas.microsoft.com/office/drawing/2014/main" id="{00FBF5B4-5D1B-4686-93EE-E3A62903E2B5}"/>
              </a:ext>
            </a:extLst>
          </p:cNvPr>
          <p:cNvPicPr>
            <a:picLocks noChangeAspect="1"/>
          </p:cNvPicPr>
          <p:nvPr/>
        </p:nvPicPr>
        <p:blipFill>
          <a:blip r:embed="rId8"/>
          <a:stretch>
            <a:fillRect/>
          </a:stretch>
        </p:blipFill>
        <p:spPr>
          <a:xfrm>
            <a:off x="7691630" y="3818595"/>
            <a:ext cx="1238250" cy="1209675"/>
          </a:xfrm>
          <a:prstGeom prst="rect">
            <a:avLst/>
          </a:prstGeom>
        </p:spPr>
      </p:pic>
      <p:pic>
        <p:nvPicPr>
          <p:cNvPr id="48" name="Picture 47">
            <a:extLst>
              <a:ext uri="{FF2B5EF4-FFF2-40B4-BE49-F238E27FC236}">
                <a16:creationId xmlns:a16="http://schemas.microsoft.com/office/drawing/2014/main" id="{B38E80E2-E230-4820-B5AE-5D865187E18E}"/>
              </a:ext>
            </a:extLst>
          </p:cNvPr>
          <p:cNvPicPr>
            <a:picLocks noChangeAspect="1"/>
          </p:cNvPicPr>
          <p:nvPr/>
        </p:nvPicPr>
        <p:blipFill>
          <a:blip r:embed="rId9"/>
          <a:stretch>
            <a:fillRect/>
          </a:stretch>
        </p:blipFill>
        <p:spPr>
          <a:xfrm>
            <a:off x="8339281" y="1444519"/>
            <a:ext cx="1633284" cy="1535042"/>
          </a:xfrm>
          <a:prstGeom prst="rect">
            <a:avLst/>
          </a:prstGeom>
        </p:spPr>
      </p:pic>
      <p:grpSp>
        <p:nvGrpSpPr>
          <p:cNvPr id="73" name="Group 72">
            <a:extLst>
              <a:ext uri="{FF2B5EF4-FFF2-40B4-BE49-F238E27FC236}">
                <a16:creationId xmlns:a16="http://schemas.microsoft.com/office/drawing/2014/main" id="{81FE6EAC-D365-4FD8-8C93-8AD8375A79EB}"/>
              </a:ext>
            </a:extLst>
          </p:cNvPr>
          <p:cNvGrpSpPr/>
          <p:nvPr/>
        </p:nvGrpSpPr>
        <p:grpSpPr>
          <a:xfrm>
            <a:off x="6652592" y="459647"/>
            <a:ext cx="5219645" cy="1484221"/>
            <a:chOff x="1696493" y="4519177"/>
            <a:chExt cx="2839383" cy="1484221"/>
          </a:xfrm>
        </p:grpSpPr>
        <p:sp>
          <p:nvSpPr>
            <p:cNvPr id="74" name="TextBox 73">
              <a:extLst>
                <a:ext uri="{FF2B5EF4-FFF2-40B4-BE49-F238E27FC236}">
                  <a16:creationId xmlns:a16="http://schemas.microsoft.com/office/drawing/2014/main" id="{FD32EA40-3C4B-4D02-A219-38002525F85A}"/>
                </a:ext>
              </a:extLst>
            </p:cNvPr>
            <p:cNvSpPr txBox="1"/>
            <p:nvPr/>
          </p:nvSpPr>
          <p:spPr>
            <a:xfrm>
              <a:off x="2423991" y="4833847"/>
              <a:ext cx="2111885" cy="1169551"/>
            </a:xfrm>
            <a:prstGeom prst="rect">
              <a:avLst/>
            </a:prstGeom>
            <a:noFill/>
          </p:spPr>
          <p:txBody>
            <a:bodyPr wrap="square" rtlCol="0">
              <a:spAutoFit/>
            </a:bodyPr>
            <a:lstStyle/>
            <a:p>
              <a:pPr algn="r"/>
              <a:r>
                <a:rPr lang="en-US" sz="1400" dirty="0">
                  <a:solidFill>
                    <a:schemeClr val="bg1">
                      <a:lumMod val="65000"/>
                    </a:schemeClr>
                  </a:solidFill>
                </a:rPr>
                <a:t>Gas discovery confirmed in  Block B-17  of  the  MTJDA after CPOC successfully drilled and completed Muda-1 well. </a:t>
              </a:r>
              <a:endParaRPr lang="id-ID" sz="1400" dirty="0">
                <a:solidFill>
                  <a:schemeClr val="bg1">
                    <a:lumMod val="65000"/>
                  </a:schemeClr>
                </a:solidFill>
              </a:endParaRPr>
            </a:p>
          </p:txBody>
        </p:sp>
        <p:sp>
          <p:nvSpPr>
            <p:cNvPr id="75" name="TextBox 74">
              <a:extLst>
                <a:ext uri="{FF2B5EF4-FFF2-40B4-BE49-F238E27FC236}">
                  <a16:creationId xmlns:a16="http://schemas.microsoft.com/office/drawing/2014/main" id="{800A515E-835D-48E7-A506-D7687971D532}"/>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November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55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94936"/>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197" y="3900922"/>
            <a:ext cx="2769185" cy="738664"/>
          </a:xfrm>
          <a:prstGeom prst="rect">
            <a:avLst/>
          </a:prstGeom>
          <a:noFill/>
        </p:spPr>
        <p:txBody>
          <a:bodyPr wrap="square" rtlCol="0">
            <a:spAutoFit/>
          </a:bodyPr>
          <a:lstStyle/>
          <a:p>
            <a:pPr algn="r"/>
            <a:r>
              <a:rPr lang="en-US" sz="1400" dirty="0">
                <a:solidFill>
                  <a:schemeClr val="bg1">
                    <a:lumMod val="65000"/>
                  </a:schemeClr>
                </a:solidFill>
              </a:rPr>
              <a:t>Appointment of  second Malaysian Co-Chairman of  MTJA,  Tan  Sri  Datuk Ahmad Kamil. </a:t>
            </a:r>
            <a:endParaRPr lang="id-ID" sz="1400" dirty="0">
              <a:solidFill>
                <a:schemeClr val="bg1">
                  <a:lumMod val="65000"/>
                </a:schemeClr>
              </a:solidFill>
            </a:endParaRPr>
          </a:p>
        </p:txBody>
      </p:sp>
      <p:sp>
        <p:nvSpPr>
          <p:cNvPr id="25" name="Rectangle 24"/>
          <p:cNvSpPr/>
          <p:nvPr/>
        </p:nvSpPr>
        <p:spPr>
          <a:xfrm>
            <a:off x="3325321" y="3176486"/>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272093" y="2492677"/>
            <a:ext cx="2936023" cy="738664"/>
          </a:xfrm>
          <a:prstGeom prst="rect">
            <a:avLst/>
          </a:prstGeom>
          <a:noFill/>
        </p:spPr>
        <p:txBody>
          <a:bodyPr wrap="square" rtlCol="0">
            <a:spAutoFit/>
          </a:bodyPr>
          <a:lstStyle/>
          <a:p>
            <a:r>
              <a:rPr lang="en-US" sz="1400" dirty="0">
                <a:solidFill>
                  <a:schemeClr val="bg1">
                    <a:lumMod val="65000"/>
                  </a:schemeClr>
                </a:solidFill>
              </a:rPr>
              <a:t>Appointment of  third Malaysian Co-Chairman of  MTJA,  Tan  Sri  Abu  Talib Othman. </a:t>
            </a:r>
            <a:endParaRPr lang="id-ID" sz="1400" dirty="0">
              <a:solidFill>
                <a:schemeClr val="bg1">
                  <a:lumMod val="65000"/>
                </a:schemeClr>
              </a:solidFill>
            </a:endParaRPr>
          </a:p>
        </p:txBody>
      </p:sp>
      <p:sp>
        <p:nvSpPr>
          <p:cNvPr id="51" name="Rectangle 50"/>
          <p:cNvSpPr/>
          <p:nvPr/>
        </p:nvSpPr>
        <p:spPr>
          <a:xfrm>
            <a:off x="6286536" y="5681580"/>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217262" y="3935325"/>
            <a:ext cx="2844546" cy="1534063"/>
            <a:chOff x="1691330" y="4469335"/>
            <a:chExt cx="2844546" cy="1534063"/>
          </a:xfrm>
        </p:grpSpPr>
        <p:sp>
          <p:nvSpPr>
            <p:cNvPr id="53" name="TextBox 52"/>
            <p:cNvSpPr txBox="1"/>
            <p:nvPr/>
          </p:nvSpPr>
          <p:spPr>
            <a:xfrm>
              <a:off x="1696493" y="4833847"/>
              <a:ext cx="2839383" cy="1169551"/>
            </a:xfrm>
            <a:prstGeom prst="rect">
              <a:avLst/>
            </a:prstGeom>
            <a:noFill/>
          </p:spPr>
          <p:txBody>
            <a:bodyPr wrap="square" rtlCol="0">
              <a:spAutoFit/>
            </a:bodyPr>
            <a:lstStyle/>
            <a:p>
              <a:pPr algn="r"/>
              <a:r>
                <a:rPr lang="en-US" sz="1400" dirty="0">
                  <a:solidFill>
                    <a:schemeClr val="bg1">
                      <a:lumMod val="65000"/>
                    </a:schemeClr>
                  </a:solidFill>
                </a:rPr>
                <a:t>Signing of  Production Sharing Contract between MTJA  and  Contractors for the right to  explore and exploit petroleum in  Block B-17-010f MTJDA. </a:t>
              </a:r>
              <a:endParaRPr lang="id-ID" sz="1400" dirty="0">
                <a:solidFill>
                  <a:schemeClr val="bg1">
                    <a:lumMod val="65000"/>
                  </a:schemeClr>
                </a:solidFill>
              </a:endParaRPr>
            </a:p>
          </p:txBody>
        </p:sp>
        <p:sp>
          <p:nvSpPr>
            <p:cNvPr id="54" name="TextBox 53"/>
            <p:cNvSpPr txBox="1"/>
            <p:nvPr/>
          </p:nvSpPr>
          <p:spPr>
            <a:xfrm>
              <a:off x="1691330" y="4469335"/>
              <a:ext cx="1861399"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30 September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63" name="Rectangle 62"/>
          <p:cNvSpPr/>
          <p:nvPr/>
        </p:nvSpPr>
        <p:spPr>
          <a:xfrm>
            <a:off x="9114867" y="4102484"/>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9095570" y="3267109"/>
            <a:ext cx="2751876" cy="738664"/>
          </a:xfrm>
          <a:prstGeom prst="rect">
            <a:avLst/>
          </a:prstGeom>
          <a:noFill/>
        </p:spPr>
        <p:txBody>
          <a:bodyPr wrap="square" rtlCol="0">
            <a:spAutoFit/>
          </a:bodyPr>
          <a:lstStyle/>
          <a:p>
            <a:r>
              <a:rPr lang="en-US" sz="1400" dirty="0" err="1">
                <a:solidFill>
                  <a:schemeClr val="bg1">
                    <a:lumMod val="65000"/>
                  </a:schemeClr>
                </a:solidFill>
              </a:rPr>
              <a:t>Cakerawala</a:t>
            </a:r>
            <a:r>
              <a:rPr lang="en-US" sz="1400" dirty="0">
                <a:solidFill>
                  <a:schemeClr val="bg1">
                    <a:lumMod val="65000"/>
                  </a:schemeClr>
                </a:solidFill>
              </a:rPr>
              <a:t>  Processing Platform (CPP) produced its 1st  gas  production at Block A-18</a:t>
            </a:r>
            <a:endParaRPr lang="id-ID" sz="1400" dirty="0">
              <a:solidFill>
                <a:schemeClr val="bg1">
                  <a:lumMod val="65000"/>
                </a:schemeClr>
              </a:solidFill>
            </a:endParaRPr>
          </a:p>
        </p:txBody>
      </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1996</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2000</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2004</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2005</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246138" y="1672892"/>
            <a:ext cx="2839383" cy="1053334"/>
            <a:chOff x="1696493" y="4519177"/>
            <a:chExt cx="2839383" cy="1053334"/>
          </a:xfrm>
        </p:grpSpPr>
        <p:sp>
          <p:nvSpPr>
            <p:cNvPr id="41" name="TextBox 40">
              <a:extLst>
                <a:ext uri="{FF2B5EF4-FFF2-40B4-BE49-F238E27FC236}">
                  <a16:creationId xmlns:a16="http://schemas.microsoft.com/office/drawing/2014/main" id="{B06DC26A-BCB0-4B25-8F94-2647C78A678C}"/>
                </a:ext>
              </a:extLst>
            </p:cNvPr>
            <p:cNvSpPr txBox="1"/>
            <p:nvPr/>
          </p:nvSpPr>
          <p:spPr>
            <a:xfrm>
              <a:off x="1696493" y="4833847"/>
              <a:ext cx="2839383" cy="738664"/>
            </a:xfrm>
            <a:prstGeom prst="rect">
              <a:avLst/>
            </a:prstGeom>
            <a:noFill/>
          </p:spPr>
          <p:txBody>
            <a:bodyPr wrap="square" rtlCol="0">
              <a:spAutoFit/>
            </a:bodyPr>
            <a:lstStyle/>
            <a:p>
              <a:pPr algn="r"/>
              <a:r>
                <a:rPr lang="en-US" sz="1400" dirty="0">
                  <a:solidFill>
                    <a:schemeClr val="bg1">
                      <a:lumMod val="65000"/>
                    </a:schemeClr>
                  </a:solidFill>
                </a:rPr>
                <a:t>Appointment of  the fourth Chief  Executive Officer of  MTJA,  </a:t>
              </a:r>
              <a:r>
                <a:rPr lang="en-US" sz="1400" dirty="0" err="1">
                  <a:solidFill>
                    <a:schemeClr val="bg1">
                      <a:lumMod val="65000"/>
                    </a:schemeClr>
                  </a:solidFill>
                </a:rPr>
                <a:t>Zarei</a:t>
              </a:r>
              <a:r>
                <a:rPr lang="en-US" sz="1400" dirty="0">
                  <a:solidFill>
                    <a:schemeClr val="bg1">
                      <a:lumMod val="65000"/>
                    </a:schemeClr>
                  </a:solidFill>
                </a:rPr>
                <a:t> Mohamed from  Malaysia. </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150C175-E42D-4540-B6CE-C136B24EA756}"/>
              </a:ext>
            </a:extLst>
          </p:cNvPr>
          <p:cNvGrpSpPr/>
          <p:nvPr/>
        </p:nvGrpSpPr>
        <p:grpSpPr>
          <a:xfrm>
            <a:off x="3275731" y="393887"/>
            <a:ext cx="2830061" cy="1692125"/>
            <a:chOff x="1696493" y="4420701"/>
            <a:chExt cx="2830061" cy="1692125"/>
          </a:xfrm>
        </p:grpSpPr>
        <p:sp>
          <p:nvSpPr>
            <p:cNvPr id="44" name="TextBox 43">
              <a:extLst>
                <a:ext uri="{FF2B5EF4-FFF2-40B4-BE49-F238E27FC236}">
                  <a16:creationId xmlns:a16="http://schemas.microsoft.com/office/drawing/2014/main" id="{54BDD55A-56B9-4D83-A7B8-2B55F33DF44C}"/>
                </a:ext>
              </a:extLst>
            </p:cNvPr>
            <p:cNvSpPr txBox="1"/>
            <p:nvPr/>
          </p:nvSpPr>
          <p:spPr>
            <a:xfrm>
              <a:off x="2946381" y="4727831"/>
              <a:ext cx="1580173" cy="1384995"/>
            </a:xfrm>
            <a:prstGeom prst="rect">
              <a:avLst/>
            </a:prstGeom>
            <a:noFill/>
          </p:spPr>
          <p:txBody>
            <a:bodyPr wrap="square" rtlCol="0">
              <a:spAutoFit/>
            </a:bodyPr>
            <a:lstStyle/>
            <a:p>
              <a:r>
                <a:rPr lang="en-US" sz="1400" dirty="0">
                  <a:solidFill>
                    <a:schemeClr val="bg1">
                      <a:lumMod val="65000"/>
                    </a:schemeClr>
                  </a:solidFill>
                </a:rPr>
                <a:t>Appointment of  the third Chief  Executive Officer of  MTJA,  Dr.  </a:t>
              </a:r>
              <a:r>
                <a:rPr lang="en-US" sz="1400" dirty="0" err="1">
                  <a:solidFill>
                    <a:schemeClr val="bg1">
                      <a:lumMod val="65000"/>
                    </a:schemeClr>
                  </a:solidFill>
                </a:rPr>
                <a:t>Kurujit</a:t>
              </a:r>
              <a:r>
                <a:rPr lang="en-US" sz="1400" dirty="0">
                  <a:solidFill>
                    <a:schemeClr val="bg1">
                      <a:lumMod val="65000"/>
                    </a:schemeClr>
                  </a:solidFill>
                </a:rPr>
                <a:t> </a:t>
              </a:r>
              <a:r>
                <a:rPr lang="en-US" sz="1400" dirty="0" err="1">
                  <a:solidFill>
                    <a:schemeClr val="bg1">
                      <a:lumMod val="65000"/>
                    </a:schemeClr>
                  </a:solidFill>
                </a:rPr>
                <a:t>Nakornthap</a:t>
              </a:r>
              <a:r>
                <a:rPr lang="en-US" sz="1400" dirty="0">
                  <a:solidFill>
                    <a:schemeClr val="bg1">
                      <a:lumMod val="65000"/>
                    </a:schemeClr>
                  </a:solidFill>
                </a:rPr>
                <a:t> from  Thailand. </a:t>
              </a:r>
              <a:endParaRPr lang="id-ID" sz="1400" dirty="0">
                <a:solidFill>
                  <a:schemeClr val="bg1">
                    <a:lumMod val="65000"/>
                  </a:schemeClr>
                </a:solidFill>
              </a:endParaRPr>
            </a:p>
          </p:txBody>
        </p:sp>
        <p:sp>
          <p:nvSpPr>
            <p:cNvPr id="45" name="TextBox 44">
              <a:extLst>
                <a:ext uri="{FF2B5EF4-FFF2-40B4-BE49-F238E27FC236}">
                  <a16:creationId xmlns:a16="http://schemas.microsoft.com/office/drawing/2014/main" id="{CA48294A-6642-4772-BC74-D0E0BF26865F}"/>
                </a:ext>
              </a:extLst>
            </p:cNvPr>
            <p:cNvSpPr txBox="1"/>
            <p:nvPr/>
          </p:nvSpPr>
          <p:spPr>
            <a:xfrm>
              <a:off x="1696493" y="4420701"/>
              <a:ext cx="159116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D1AEE91-8450-481E-8463-0E26964AF830}"/>
              </a:ext>
            </a:extLst>
          </p:cNvPr>
          <p:cNvGrpSpPr/>
          <p:nvPr/>
        </p:nvGrpSpPr>
        <p:grpSpPr>
          <a:xfrm>
            <a:off x="359598" y="1508685"/>
            <a:ext cx="2897577" cy="1006605"/>
            <a:chOff x="1694622" y="3212611"/>
            <a:chExt cx="2897577" cy="1006605"/>
          </a:xfrm>
        </p:grpSpPr>
        <p:sp>
          <p:nvSpPr>
            <p:cNvPr id="47" name="TextBox 46">
              <a:extLst>
                <a:ext uri="{FF2B5EF4-FFF2-40B4-BE49-F238E27FC236}">
                  <a16:creationId xmlns:a16="http://schemas.microsoft.com/office/drawing/2014/main" id="{371999F5-AC79-41F9-BC1D-86B2D3017350}"/>
                </a:ext>
              </a:extLst>
            </p:cNvPr>
            <p:cNvSpPr txBox="1"/>
            <p:nvPr/>
          </p:nvSpPr>
          <p:spPr>
            <a:xfrm>
              <a:off x="1716975" y="3480552"/>
              <a:ext cx="2774702" cy="738664"/>
            </a:xfrm>
            <a:prstGeom prst="rect">
              <a:avLst/>
            </a:prstGeom>
            <a:noFill/>
          </p:spPr>
          <p:txBody>
            <a:bodyPr wrap="square" rtlCol="0">
              <a:spAutoFit/>
            </a:bodyPr>
            <a:lstStyle/>
            <a:p>
              <a:r>
                <a:rPr lang="en-US" sz="1400" dirty="0">
                  <a:solidFill>
                    <a:schemeClr val="bg1">
                      <a:lumMod val="65000"/>
                    </a:schemeClr>
                  </a:solidFill>
                </a:rPr>
                <a:t>Appointment of  the second Chief Executive Officer of MTJA,  Ismail Sulaiman from Malaysia.</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1694622" y="3212611"/>
              <a:ext cx="2897577"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1A9D0298-AEE6-4CB6-873D-F6C2361F0D12}"/>
              </a:ext>
            </a:extLst>
          </p:cNvPr>
          <p:cNvPicPr>
            <a:picLocks noChangeAspect="1"/>
          </p:cNvPicPr>
          <p:nvPr/>
        </p:nvPicPr>
        <p:blipFill>
          <a:blip r:embed="rId2"/>
          <a:stretch>
            <a:fillRect/>
          </a:stretch>
        </p:blipFill>
        <p:spPr>
          <a:xfrm>
            <a:off x="1920047" y="2782496"/>
            <a:ext cx="1228725" cy="1190625"/>
          </a:xfrm>
          <a:prstGeom prst="rect">
            <a:avLst/>
          </a:prstGeom>
        </p:spPr>
      </p:pic>
      <p:pic>
        <p:nvPicPr>
          <p:cNvPr id="18" name="Picture 17">
            <a:extLst>
              <a:ext uri="{FF2B5EF4-FFF2-40B4-BE49-F238E27FC236}">
                <a16:creationId xmlns:a16="http://schemas.microsoft.com/office/drawing/2014/main" id="{E52E1A10-82F3-40F8-A9C3-58B1299ADBF8}"/>
              </a:ext>
            </a:extLst>
          </p:cNvPr>
          <p:cNvPicPr>
            <a:picLocks noChangeAspect="1"/>
          </p:cNvPicPr>
          <p:nvPr/>
        </p:nvPicPr>
        <p:blipFill>
          <a:blip r:embed="rId3"/>
          <a:stretch>
            <a:fillRect/>
          </a:stretch>
        </p:blipFill>
        <p:spPr>
          <a:xfrm>
            <a:off x="472043" y="2504854"/>
            <a:ext cx="1181100" cy="1162050"/>
          </a:xfrm>
          <a:prstGeom prst="rect">
            <a:avLst/>
          </a:prstGeom>
        </p:spPr>
      </p:pic>
      <p:sp>
        <p:nvSpPr>
          <p:cNvPr id="56" name="TextBox 55">
            <a:extLst>
              <a:ext uri="{FF2B5EF4-FFF2-40B4-BE49-F238E27FC236}">
                <a16:creationId xmlns:a16="http://schemas.microsoft.com/office/drawing/2014/main" id="{5EB5A4B9-06F4-4E9D-A887-47C78FC8388A}"/>
              </a:ext>
            </a:extLst>
          </p:cNvPr>
          <p:cNvSpPr txBox="1"/>
          <p:nvPr/>
        </p:nvSpPr>
        <p:spPr>
          <a:xfrm>
            <a:off x="1749287" y="41115"/>
            <a:ext cx="1459076" cy="1384995"/>
          </a:xfrm>
          <a:prstGeom prst="rect">
            <a:avLst/>
          </a:prstGeom>
          <a:noFill/>
        </p:spPr>
        <p:txBody>
          <a:bodyPr wrap="square" rtlCol="0">
            <a:spAutoFit/>
          </a:bodyPr>
          <a:lstStyle/>
          <a:p>
            <a:r>
              <a:rPr lang="en-US" sz="1400" dirty="0">
                <a:solidFill>
                  <a:schemeClr val="bg1">
                    <a:lumMod val="65000"/>
                  </a:schemeClr>
                </a:solidFill>
              </a:rPr>
              <a:t>Appointment of  third Thai Co-Chairman of  MTJA,  H.E. Mr.  </a:t>
            </a:r>
            <a:r>
              <a:rPr lang="en-US" sz="1400" dirty="0" err="1">
                <a:solidFill>
                  <a:schemeClr val="bg1">
                    <a:lumMod val="65000"/>
                  </a:schemeClr>
                </a:solidFill>
              </a:rPr>
              <a:t>Sivavong</a:t>
            </a:r>
            <a:r>
              <a:rPr lang="en-US" sz="1400" dirty="0">
                <a:solidFill>
                  <a:schemeClr val="bg1">
                    <a:lumMod val="65000"/>
                  </a:schemeClr>
                </a:solidFill>
              </a:rPr>
              <a:t> </a:t>
            </a:r>
            <a:r>
              <a:rPr lang="en-US" sz="1400" dirty="0" err="1">
                <a:solidFill>
                  <a:schemeClr val="bg1">
                    <a:lumMod val="65000"/>
                  </a:schemeClr>
                </a:solidFill>
              </a:rPr>
              <a:t>Changkasiri</a:t>
            </a:r>
            <a:r>
              <a:rPr lang="en-US" sz="1400" dirty="0">
                <a:solidFill>
                  <a:schemeClr val="bg1">
                    <a:lumMod val="65000"/>
                  </a:schemeClr>
                </a:solidFill>
              </a:rPr>
              <a:t>. </a:t>
            </a:r>
            <a:endParaRPr lang="id-ID" sz="1400" dirty="0">
              <a:solidFill>
                <a:schemeClr val="bg1">
                  <a:lumMod val="65000"/>
                </a:schemeClr>
              </a:solidFill>
            </a:endParaRPr>
          </a:p>
        </p:txBody>
      </p:sp>
      <p:pic>
        <p:nvPicPr>
          <p:cNvPr id="21" name="Picture 20">
            <a:extLst>
              <a:ext uri="{FF2B5EF4-FFF2-40B4-BE49-F238E27FC236}">
                <a16:creationId xmlns:a16="http://schemas.microsoft.com/office/drawing/2014/main" id="{750C1206-C7DD-4FE0-B306-974E503ACE36}"/>
              </a:ext>
            </a:extLst>
          </p:cNvPr>
          <p:cNvPicPr>
            <a:picLocks noChangeAspect="1"/>
          </p:cNvPicPr>
          <p:nvPr/>
        </p:nvPicPr>
        <p:blipFill>
          <a:blip r:embed="rId4"/>
          <a:stretch>
            <a:fillRect/>
          </a:stretch>
        </p:blipFill>
        <p:spPr>
          <a:xfrm>
            <a:off x="370146" y="75923"/>
            <a:ext cx="1372394" cy="1288584"/>
          </a:xfrm>
          <a:prstGeom prst="rect">
            <a:avLst/>
          </a:prstGeom>
        </p:spPr>
      </p:pic>
      <p:pic>
        <p:nvPicPr>
          <p:cNvPr id="30" name="Picture 29">
            <a:extLst>
              <a:ext uri="{FF2B5EF4-FFF2-40B4-BE49-F238E27FC236}">
                <a16:creationId xmlns:a16="http://schemas.microsoft.com/office/drawing/2014/main" id="{53384D33-CB12-4DB0-8C8A-C059F1A462F1}"/>
              </a:ext>
            </a:extLst>
          </p:cNvPr>
          <p:cNvPicPr>
            <a:picLocks noChangeAspect="1"/>
          </p:cNvPicPr>
          <p:nvPr/>
        </p:nvPicPr>
        <p:blipFill>
          <a:blip r:embed="rId5"/>
          <a:stretch>
            <a:fillRect/>
          </a:stretch>
        </p:blipFill>
        <p:spPr>
          <a:xfrm>
            <a:off x="4503355" y="2957981"/>
            <a:ext cx="1488234" cy="1476607"/>
          </a:xfrm>
          <a:prstGeom prst="rect">
            <a:avLst/>
          </a:prstGeom>
        </p:spPr>
      </p:pic>
      <p:pic>
        <p:nvPicPr>
          <p:cNvPr id="32" name="Picture 31">
            <a:extLst>
              <a:ext uri="{FF2B5EF4-FFF2-40B4-BE49-F238E27FC236}">
                <a16:creationId xmlns:a16="http://schemas.microsoft.com/office/drawing/2014/main" id="{1DBC285E-A64B-4C54-98F5-2EEAAF70AD25}"/>
              </a:ext>
            </a:extLst>
          </p:cNvPr>
          <p:cNvPicPr>
            <a:picLocks noChangeAspect="1"/>
          </p:cNvPicPr>
          <p:nvPr/>
        </p:nvPicPr>
        <p:blipFill>
          <a:blip r:embed="rId6"/>
          <a:stretch>
            <a:fillRect/>
          </a:stretch>
        </p:blipFill>
        <p:spPr>
          <a:xfrm>
            <a:off x="3310277" y="835555"/>
            <a:ext cx="1228725" cy="1162050"/>
          </a:xfrm>
          <a:prstGeom prst="rect">
            <a:avLst/>
          </a:prstGeom>
        </p:spPr>
      </p:pic>
      <p:pic>
        <p:nvPicPr>
          <p:cNvPr id="36" name="Picture 35">
            <a:extLst>
              <a:ext uri="{FF2B5EF4-FFF2-40B4-BE49-F238E27FC236}">
                <a16:creationId xmlns:a16="http://schemas.microsoft.com/office/drawing/2014/main" id="{1A76B468-797D-41BB-B1B1-2447A2D5C70A}"/>
              </a:ext>
            </a:extLst>
          </p:cNvPr>
          <p:cNvPicPr>
            <a:picLocks noChangeAspect="1"/>
          </p:cNvPicPr>
          <p:nvPr/>
        </p:nvPicPr>
        <p:blipFill>
          <a:blip r:embed="rId7"/>
          <a:stretch>
            <a:fillRect/>
          </a:stretch>
        </p:blipFill>
        <p:spPr>
          <a:xfrm>
            <a:off x="6261528" y="753674"/>
            <a:ext cx="1301193" cy="1230586"/>
          </a:xfrm>
          <a:prstGeom prst="rect">
            <a:avLst/>
          </a:prstGeom>
        </p:spPr>
      </p:pic>
      <p:pic>
        <p:nvPicPr>
          <p:cNvPr id="64" name="Picture 63">
            <a:extLst>
              <a:ext uri="{FF2B5EF4-FFF2-40B4-BE49-F238E27FC236}">
                <a16:creationId xmlns:a16="http://schemas.microsoft.com/office/drawing/2014/main" id="{A028DE43-423A-4379-A5C7-97DD1AF7F4A7}"/>
              </a:ext>
            </a:extLst>
          </p:cNvPr>
          <p:cNvPicPr>
            <a:picLocks noChangeAspect="1"/>
          </p:cNvPicPr>
          <p:nvPr/>
        </p:nvPicPr>
        <p:blipFill>
          <a:blip r:embed="rId8"/>
          <a:stretch>
            <a:fillRect/>
          </a:stretch>
        </p:blipFill>
        <p:spPr>
          <a:xfrm>
            <a:off x="772581" y="4795150"/>
            <a:ext cx="5048250" cy="1114425"/>
          </a:xfrm>
          <a:prstGeom prst="rect">
            <a:avLst/>
          </a:prstGeom>
        </p:spPr>
      </p:pic>
    </p:spTree>
    <p:extLst>
      <p:ext uri="{BB962C8B-B14F-4D97-AF65-F5344CB8AC3E}">
        <p14:creationId xmlns:p14="http://schemas.microsoft.com/office/powerpoint/2010/main" val="348066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55180"/>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25321" y="3176486"/>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6536" y="5681580"/>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114867" y="4977123"/>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2006</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2007</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2008</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2009</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145970" y="4454940"/>
            <a:ext cx="2839383" cy="1053334"/>
            <a:chOff x="1696493" y="4519177"/>
            <a:chExt cx="2839383" cy="1053334"/>
          </a:xfrm>
        </p:grpSpPr>
        <p:sp>
          <p:nvSpPr>
            <p:cNvPr id="41" name="TextBox 40">
              <a:extLst>
                <a:ext uri="{FF2B5EF4-FFF2-40B4-BE49-F238E27FC236}">
                  <a16:creationId xmlns:a16="http://schemas.microsoft.com/office/drawing/2014/main" id="{B06DC26A-BCB0-4B25-8F94-2647C78A678C}"/>
                </a:ext>
              </a:extLst>
            </p:cNvPr>
            <p:cNvSpPr txBox="1"/>
            <p:nvPr/>
          </p:nvSpPr>
          <p:spPr>
            <a:xfrm>
              <a:off x="1696493" y="4833847"/>
              <a:ext cx="2839383" cy="738664"/>
            </a:xfrm>
            <a:prstGeom prst="rect">
              <a:avLst/>
            </a:prstGeom>
            <a:noFill/>
          </p:spPr>
          <p:txBody>
            <a:bodyPr wrap="square" rtlCol="0">
              <a:spAutoFit/>
            </a:bodyPr>
            <a:lstStyle/>
            <a:p>
              <a:pPr algn="r"/>
              <a:r>
                <a:rPr lang="en-US" sz="1400" dirty="0">
                  <a:solidFill>
                    <a:schemeClr val="bg1">
                      <a:lumMod val="65000"/>
                    </a:schemeClr>
                  </a:solidFill>
                </a:rPr>
                <a:t>Appointment of the sixth Chief Executive Officer of MTJA, </a:t>
              </a:r>
              <a:r>
                <a:rPr lang="en-US" sz="1400" dirty="0" err="1">
                  <a:solidFill>
                    <a:schemeClr val="bg1">
                      <a:lumMod val="65000"/>
                    </a:schemeClr>
                  </a:solidFill>
                </a:rPr>
                <a:t>Suriyan</a:t>
              </a:r>
              <a:r>
                <a:rPr lang="en-US" sz="1400" dirty="0">
                  <a:solidFill>
                    <a:schemeClr val="bg1">
                      <a:lumMod val="65000"/>
                    </a:schemeClr>
                  </a:solidFill>
                </a:rPr>
                <a:t> </a:t>
              </a:r>
              <a:r>
                <a:rPr lang="en-US" sz="1400" dirty="0" err="1">
                  <a:solidFill>
                    <a:schemeClr val="bg1">
                      <a:lumMod val="65000"/>
                    </a:schemeClr>
                  </a:solidFill>
                </a:rPr>
                <a:t>Aphiraksatyakul</a:t>
              </a:r>
              <a:r>
                <a:rPr lang="en-US" sz="1400" dirty="0">
                  <a:solidFill>
                    <a:schemeClr val="bg1">
                      <a:lumMod val="65000"/>
                    </a:schemeClr>
                  </a:solidFill>
                </a:rPr>
                <a:t> from Thailand.</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150C175-E42D-4540-B6CE-C136B24EA756}"/>
              </a:ext>
            </a:extLst>
          </p:cNvPr>
          <p:cNvGrpSpPr/>
          <p:nvPr/>
        </p:nvGrpSpPr>
        <p:grpSpPr>
          <a:xfrm>
            <a:off x="3328739" y="1387797"/>
            <a:ext cx="2830061" cy="1692125"/>
            <a:chOff x="1696493" y="4420701"/>
            <a:chExt cx="2830061" cy="1692125"/>
          </a:xfrm>
        </p:grpSpPr>
        <p:sp>
          <p:nvSpPr>
            <p:cNvPr id="44" name="TextBox 43">
              <a:extLst>
                <a:ext uri="{FF2B5EF4-FFF2-40B4-BE49-F238E27FC236}">
                  <a16:creationId xmlns:a16="http://schemas.microsoft.com/office/drawing/2014/main" id="{54BDD55A-56B9-4D83-A7B8-2B55F33DF44C}"/>
                </a:ext>
              </a:extLst>
            </p:cNvPr>
            <p:cNvSpPr txBox="1"/>
            <p:nvPr/>
          </p:nvSpPr>
          <p:spPr>
            <a:xfrm>
              <a:off x="2946381" y="4727831"/>
              <a:ext cx="1580173" cy="1384995"/>
            </a:xfrm>
            <a:prstGeom prst="rect">
              <a:avLst/>
            </a:prstGeom>
            <a:noFill/>
          </p:spPr>
          <p:txBody>
            <a:bodyPr wrap="square" rtlCol="0">
              <a:spAutoFit/>
            </a:bodyPr>
            <a:lstStyle/>
            <a:p>
              <a:r>
                <a:rPr lang="en-US" sz="1400" dirty="0">
                  <a:solidFill>
                    <a:schemeClr val="bg1">
                      <a:lumMod val="65000"/>
                    </a:schemeClr>
                  </a:solidFill>
                </a:rPr>
                <a:t>Appointment of the fifth Chief Executive Officer of MTJA, Abd Halim Che Abas from Malaysia.</a:t>
              </a:r>
              <a:endParaRPr lang="id-ID" sz="1400" dirty="0">
                <a:solidFill>
                  <a:schemeClr val="bg1">
                    <a:lumMod val="65000"/>
                  </a:schemeClr>
                </a:solidFill>
              </a:endParaRPr>
            </a:p>
          </p:txBody>
        </p:sp>
        <p:sp>
          <p:nvSpPr>
            <p:cNvPr id="45" name="TextBox 44">
              <a:extLst>
                <a:ext uri="{FF2B5EF4-FFF2-40B4-BE49-F238E27FC236}">
                  <a16:creationId xmlns:a16="http://schemas.microsoft.com/office/drawing/2014/main" id="{CA48294A-6642-4772-BC74-D0E0BF26865F}"/>
                </a:ext>
              </a:extLst>
            </p:cNvPr>
            <p:cNvSpPr txBox="1"/>
            <p:nvPr/>
          </p:nvSpPr>
          <p:spPr>
            <a:xfrm>
              <a:off x="1696493" y="4420701"/>
              <a:ext cx="2802658"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15 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D1AEE91-8450-481E-8463-0E26964AF830}"/>
              </a:ext>
            </a:extLst>
          </p:cNvPr>
          <p:cNvGrpSpPr/>
          <p:nvPr/>
        </p:nvGrpSpPr>
        <p:grpSpPr>
          <a:xfrm>
            <a:off x="312280" y="3834230"/>
            <a:ext cx="2878399" cy="628726"/>
            <a:chOff x="1713800" y="3159603"/>
            <a:chExt cx="2878399" cy="628726"/>
          </a:xfrm>
        </p:grpSpPr>
        <p:sp>
          <p:nvSpPr>
            <p:cNvPr id="47" name="TextBox 46">
              <a:extLst>
                <a:ext uri="{FF2B5EF4-FFF2-40B4-BE49-F238E27FC236}">
                  <a16:creationId xmlns:a16="http://schemas.microsoft.com/office/drawing/2014/main" id="{371999F5-AC79-41F9-BC1D-86B2D3017350}"/>
                </a:ext>
              </a:extLst>
            </p:cNvPr>
            <p:cNvSpPr txBox="1"/>
            <p:nvPr/>
          </p:nvSpPr>
          <p:spPr>
            <a:xfrm>
              <a:off x="1716975" y="3480552"/>
              <a:ext cx="2774702" cy="307777"/>
            </a:xfrm>
            <a:prstGeom prst="rect">
              <a:avLst/>
            </a:prstGeom>
            <a:noFill/>
          </p:spPr>
          <p:txBody>
            <a:bodyPr wrap="square" rtlCol="0">
              <a:spAutoFit/>
            </a:bodyPr>
            <a:lstStyle/>
            <a:p>
              <a:r>
                <a:rPr lang="en-US" sz="1400" dirty="0">
                  <a:solidFill>
                    <a:schemeClr val="bg1">
                      <a:lumMod val="65000"/>
                    </a:schemeClr>
                  </a:solidFill>
                </a:rPr>
                <a:t>Commenced Phase 2 Development </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1713800" y="3159603"/>
              <a:ext cx="2878399"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64" name="Picture 63">
            <a:extLst>
              <a:ext uri="{FF2B5EF4-FFF2-40B4-BE49-F238E27FC236}">
                <a16:creationId xmlns:a16="http://schemas.microsoft.com/office/drawing/2014/main" id="{A028DE43-423A-4379-A5C7-97DD1AF7F4A7}"/>
              </a:ext>
            </a:extLst>
          </p:cNvPr>
          <p:cNvPicPr>
            <a:picLocks noChangeAspect="1"/>
          </p:cNvPicPr>
          <p:nvPr/>
        </p:nvPicPr>
        <p:blipFill>
          <a:blip r:embed="rId2"/>
          <a:stretch>
            <a:fillRect/>
          </a:stretch>
        </p:blipFill>
        <p:spPr>
          <a:xfrm>
            <a:off x="772581" y="4795150"/>
            <a:ext cx="5048250" cy="1114425"/>
          </a:xfrm>
          <a:prstGeom prst="rect">
            <a:avLst/>
          </a:prstGeom>
        </p:spPr>
      </p:pic>
      <p:pic>
        <p:nvPicPr>
          <p:cNvPr id="5" name="Picture 4">
            <a:extLst>
              <a:ext uri="{FF2B5EF4-FFF2-40B4-BE49-F238E27FC236}">
                <a16:creationId xmlns:a16="http://schemas.microsoft.com/office/drawing/2014/main" id="{4D976A55-70EA-4EBA-A234-CA7BA91A1864}"/>
              </a:ext>
            </a:extLst>
          </p:cNvPr>
          <p:cNvPicPr>
            <a:picLocks noChangeAspect="1"/>
          </p:cNvPicPr>
          <p:nvPr/>
        </p:nvPicPr>
        <p:blipFill>
          <a:blip r:embed="rId3"/>
          <a:stretch>
            <a:fillRect/>
          </a:stretch>
        </p:blipFill>
        <p:spPr>
          <a:xfrm>
            <a:off x="3368392" y="1808981"/>
            <a:ext cx="1181100" cy="1200150"/>
          </a:xfrm>
          <a:prstGeom prst="rect">
            <a:avLst/>
          </a:prstGeom>
        </p:spPr>
      </p:pic>
      <p:pic>
        <p:nvPicPr>
          <p:cNvPr id="19" name="Picture 18">
            <a:extLst>
              <a:ext uri="{FF2B5EF4-FFF2-40B4-BE49-F238E27FC236}">
                <a16:creationId xmlns:a16="http://schemas.microsoft.com/office/drawing/2014/main" id="{9DBD2B89-3CEF-423A-9650-9513FD5904B7}"/>
              </a:ext>
            </a:extLst>
          </p:cNvPr>
          <p:cNvPicPr>
            <a:picLocks noChangeAspect="1"/>
          </p:cNvPicPr>
          <p:nvPr/>
        </p:nvPicPr>
        <p:blipFill>
          <a:blip r:embed="rId4"/>
          <a:stretch>
            <a:fillRect/>
          </a:stretch>
        </p:blipFill>
        <p:spPr>
          <a:xfrm>
            <a:off x="6265898" y="3567121"/>
            <a:ext cx="1209675" cy="1190625"/>
          </a:xfrm>
          <a:prstGeom prst="rect">
            <a:avLst/>
          </a:prstGeom>
        </p:spPr>
      </p:pic>
      <p:grpSp>
        <p:nvGrpSpPr>
          <p:cNvPr id="57" name="Group 56">
            <a:extLst>
              <a:ext uri="{FF2B5EF4-FFF2-40B4-BE49-F238E27FC236}">
                <a16:creationId xmlns:a16="http://schemas.microsoft.com/office/drawing/2014/main" id="{7471836E-C495-40D0-8D09-2C691780E4F1}"/>
              </a:ext>
            </a:extLst>
          </p:cNvPr>
          <p:cNvGrpSpPr/>
          <p:nvPr/>
        </p:nvGrpSpPr>
        <p:grpSpPr>
          <a:xfrm>
            <a:off x="9070537" y="3733480"/>
            <a:ext cx="2839383" cy="1268777"/>
            <a:chOff x="1696493" y="4519177"/>
            <a:chExt cx="2839383" cy="1268777"/>
          </a:xfrm>
        </p:grpSpPr>
        <p:sp>
          <p:nvSpPr>
            <p:cNvPr id="58" name="TextBox 57">
              <a:extLst>
                <a:ext uri="{FF2B5EF4-FFF2-40B4-BE49-F238E27FC236}">
                  <a16:creationId xmlns:a16="http://schemas.microsoft.com/office/drawing/2014/main" id="{E4A820B9-D3C4-4D66-97C5-C583F54B566F}"/>
                </a:ext>
              </a:extLst>
            </p:cNvPr>
            <p:cNvSpPr txBox="1"/>
            <p:nvPr/>
          </p:nvSpPr>
          <p:spPr>
            <a:xfrm>
              <a:off x="1696493" y="4833847"/>
              <a:ext cx="2839383" cy="954107"/>
            </a:xfrm>
            <a:prstGeom prst="rect">
              <a:avLst/>
            </a:prstGeom>
            <a:noFill/>
          </p:spPr>
          <p:txBody>
            <a:bodyPr wrap="square" rtlCol="0">
              <a:spAutoFit/>
            </a:bodyPr>
            <a:lstStyle/>
            <a:p>
              <a:pPr algn="r"/>
              <a:r>
                <a:rPr lang="en-US" sz="1400" dirty="0">
                  <a:solidFill>
                    <a:schemeClr val="bg1">
                      <a:lumMod val="65000"/>
                    </a:schemeClr>
                  </a:solidFill>
                </a:rPr>
                <a:t>Appoinment of the fourth Malaysian and Thailand Co-Chairmen of the MTJA, Tan Sri Khalid Ramli and H.E. </a:t>
              </a:r>
              <a:r>
                <a:rPr lang="en-US" sz="1400" dirty="0" err="1">
                  <a:solidFill>
                    <a:schemeClr val="bg1">
                      <a:lumMod val="65000"/>
                    </a:schemeClr>
                  </a:solidFill>
                </a:rPr>
                <a:t>Napadon</a:t>
              </a:r>
              <a:r>
                <a:rPr lang="en-US" sz="1400" dirty="0">
                  <a:solidFill>
                    <a:schemeClr val="bg1">
                      <a:lumMod val="65000"/>
                    </a:schemeClr>
                  </a:solidFill>
                </a:rPr>
                <a:t> </a:t>
              </a:r>
              <a:r>
                <a:rPr lang="en-US" sz="1400" dirty="0" err="1">
                  <a:solidFill>
                    <a:schemeClr val="bg1">
                      <a:lumMod val="65000"/>
                    </a:schemeClr>
                  </a:solidFill>
                </a:rPr>
                <a:t>Mantajit</a:t>
              </a:r>
              <a:r>
                <a:rPr lang="en-US" sz="1400" dirty="0">
                  <a:solidFill>
                    <a:schemeClr val="bg1">
                      <a:lumMod val="65000"/>
                    </a:schemeClr>
                  </a:solidFill>
                </a:rPr>
                <a:t>.</a:t>
              </a:r>
              <a:endParaRPr lang="id-ID" sz="1400" dirty="0">
                <a:solidFill>
                  <a:schemeClr val="bg1">
                    <a:lumMod val="65000"/>
                  </a:schemeClr>
                </a:solidFill>
              </a:endParaRPr>
            </a:p>
          </p:txBody>
        </p:sp>
        <p:sp>
          <p:nvSpPr>
            <p:cNvPr id="59" name="TextBox 58">
              <a:extLst>
                <a:ext uri="{FF2B5EF4-FFF2-40B4-BE49-F238E27FC236}">
                  <a16:creationId xmlns:a16="http://schemas.microsoft.com/office/drawing/2014/main" id="{F6F53652-B2B0-44F2-855F-946DB28F22F2}"/>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22" name="Picture 21">
            <a:extLst>
              <a:ext uri="{FF2B5EF4-FFF2-40B4-BE49-F238E27FC236}">
                <a16:creationId xmlns:a16="http://schemas.microsoft.com/office/drawing/2014/main" id="{C8D73B29-1B12-4C8F-88FE-721123357072}"/>
              </a:ext>
            </a:extLst>
          </p:cNvPr>
          <p:cNvPicPr>
            <a:picLocks noChangeAspect="1"/>
          </p:cNvPicPr>
          <p:nvPr/>
        </p:nvPicPr>
        <p:blipFill>
          <a:blip r:embed="rId5"/>
          <a:stretch>
            <a:fillRect/>
          </a:stretch>
        </p:blipFill>
        <p:spPr>
          <a:xfrm>
            <a:off x="8849159" y="2359701"/>
            <a:ext cx="2959768" cy="1373779"/>
          </a:xfrm>
          <a:prstGeom prst="rect">
            <a:avLst/>
          </a:prstGeom>
        </p:spPr>
      </p:pic>
      <p:sp>
        <p:nvSpPr>
          <p:cNvPr id="60" name="TextBox 59">
            <a:extLst>
              <a:ext uri="{FF2B5EF4-FFF2-40B4-BE49-F238E27FC236}">
                <a16:creationId xmlns:a16="http://schemas.microsoft.com/office/drawing/2014/main" id="{D09443A2-5374-4F0A-B78D-418175DAAB80}"/>
              </a:ext>
            </a:extLst>
          </p:cNvPr>
          <p:cNvSpPr txBox="1"/>
          <p:nvPr/>
        </p:nvSpPr>
        <p:spPr>
          <a:xfrm>
            <a:off x="9043237" y="1403027"/>
            <a:ext cx="2751876" cy="738664"/>
          </a:xfrm>
          <a:prstGeom prst="rect">
            <a:avLst/>
          </a:prstGeom>
          <a:noFill/>
        </p:spPr>
        <p:txBody>
          <a:bodyPr wrap="square" rtlCol="0">
            <a:spAutoFit/>
          </a:bodyPr>
          <a:lstStyle/>
          <a:p>
            <a:r>
              <a:rPr lang="en-US" sz="1400" dirty="0">
                <a:solidFill>
                  <a:schemeClr val="bg1">
                    <a:lumMod val="65000"/>
                  </a:schemeClr>
                </a:solidFill>
              </a:rPr>
              <a:t>Muda Processing Platform (MDPP)  produced  its 1st gas  production at Block  B-17 </a:t>
            </a:r>
            <a:endParaRPr lang="id-ID" sz="1400" dirty="0">
              <a:solidFill>
                <a:schemeClr val="bg1">
                  <a:lumMod val="65000"/>
                </a:schemeClr>
              </a:solidFill>
            </a:endParaRPr>
          </a:p>
        </p:txBody>
      </p:sp>
      <p:pic>
        <p:nvPicPr>
          <p:cNvPr id="26" name="Picture 25">
            <a:extLst>
              <a:ext uri="{FF2B5EF4-FFF2-40B4-BE49-F238E27FC236}">
                <a16:creationId xmlns:a16="http://schemas.microsoft.com/office/drawing/2014/main" id="{2C30BBB4-7103-4456-A764-4E86A45315C8}"/>
              </a:ext>
            </a:extLst>
          </p:cNvPr>
          <p:cNvPicPr>
            <a:picLocks noChangeAspect="1"/>
          </p:cNvPicPr>
          <p:nvPr/>
        </p:nvPicPr>
        <p:blipFill>
          <a:blip r:embed="rId6"/>
          <a:stretch>
            <a:fillRect/>
          </a:stretch>
        </p:blipFill>
        <p:spPr>
          <a:xfrm>
            <a:off x="6794008" y="194087"/>
            <a:ext cx="5057775" cy="1133475"/>
          </a:xfrm>
          <a:prstGeom prst="rect">
            <a:avLst/>
          </a:prstGeom>
        </p:spPr>
      </p:pic>
    </p:spTree>
    <p:extLst>
      <p:ext uri="{BB962C8B-B14F-4D97-AF65-F5344CB8AC3E}">
        <p14:creationId xmlns:p14="http://schemas.microsoft.com/office/powerpoint/2010/main" val="183460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4555180"/>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25321" y="4196897"/>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86536" y="5681580"/>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114867" y="5321681"/>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2010</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7" name="TextBox 76"/>
          <p:cNvSpPr txBox="1"/>
          <p:nvPr/>
        </p:nvSpPr>
        <p:spPr>
          <a:xfrm>
            <a:off x="3337024" y="6148115"/>
            <a:ext cx="2784426"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2011</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8" name="TextBox 77"/>
          <p:cNvSpPr txBox="1"/>
          <p:nvPr/>
        </p:nvSpPr>
        <p:spPr>
          <a:xfrm>
            <a:off x="6163014" y="6148115"/>
            <a:ext cx="2854515"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2012</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9" name="TextBox 78"/>
          <p:cNvSpPr txBox="1"/>
          <p:nvPr/>
        </p:nvSpPr>
        <p:spPr>
          <a:xfrm>
            <a:off x="9033189" y="6148115"/>
            <a:ext cx="2926047"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2013</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145970" y="4772988"/>
            <a:ext cx="2839383" cy="837890"/>
            <a:chOff x="1696493" y="4519177"/>
            <a:chExt cx="2839383" cy="837890"/>
          </a:xfrm>
        </p:grpSpPr>
        <p:sp>
          <p:nvSpPr>
            <p:cNvPr id="41" name="TextBox 40">
              <a:extLst>
                <a:ext uri="{FF2B5EF4-FFF2-40B4-BE49-F238E27FC236}">
                  <a16:creationId xmlns:a16="http://schemas.microsoft.com/office/drawing/2014/main" id="{B06DC26A-BCB0-4B25-8F94-2647C78A678C}"/>
                </a:ext>
              </a:extLst>
            </p:cNvPr>
            <p:cNvSpPr txBox="1"/>
            <p:nvPr/>
          </p:nvSpPr>
          <p:spPr>
            <a:xfrm>
              <a:off x="1696493" y="4833847"/>
              <a:ext cx="2839383" cy="523220"/>
            </a:xfrm>
            <a:prstGeom prst="rect">
              <a:avLst/>
            </a:prstGeom>
            <a:noFill/>
          </p:spPr>
          <p:txBody>
            <a:bodyPr wrap="square" rtlCol="0">
              <a:spAutoFit/>
            </a:bodyPr>
            <a:lstStyle/>
            <a:p>
              <a:pPr algn="ctr"/>
              <a:r>
                <a:rPr lang="en-US" sz="1400" dirty="0">
                  <a:solidFill>
                    <a:schemeClr val="bg1">
                      <a:lumMod val="65000"/>
                    </a:schemeClr>
                  </a:solidFill>
                </a:rPr>
                <a:t>Appointment of  the seventh CEO,  Datuk Rosli </a:t>
              </a:r>
              <a:r>
                <a:rPr lang="en-US" sz="1400" dirty="0" err="1">
                  <a:solidFill>
                    <a:schemeClr val="bg1">
                      <a:lumMod val="65000"/>
                    </a:schemeClr>
                  </a:solidFill>
                </a:rPr>
                <a:t>Boni</a:t>
              </a:r>
              <a:r>
                <a:rPr lang="en-US" sz="1400" dirty="0">
                  <a:solidFill>
                    <a:schemeClr val="bg1">
                      <a:lumMod val="65000"/>
                    </a:schemeClr>
                  </a:solidFill>
                </a:rPr>
                <a:t> from Malaysia </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1696493" y="4519177"/>
              <a:ext cx="2824398" cy="400110"/>
            </a:xfrm>
            <a:prstGeom prst="rect">
              <a:avLst/>
            </a:prstGeom>
            <a:noFill/>
          </p:spPr>
          <p:txBody>
            <a:bodyPr wrap="square" rtlCol="0">
              <a:spAutoFit/>
            </a:bodyPr>
            <a:lstStyle/>
            <a:p>
              <a:pPr algn="ctr"/>
              <a:r>
                <a:rPr lang="en-US" sz="2000" b="1" dirty="0">
                  <a:solidFill>
                    <a:schemeClr val="bg1">
                      <a:lumMod val="50000"/>
                    </a:schemeClr>
                  </a:solidFill>
                  <a:latin typeface="Arial" panose="020B0604020202020204" pitchFamily="34" charset="0"/>
                  <a:cs typeface="Arial" panose="020B0604020202020204" pitchFamily="34" charset="0"/>
                </a:rPr>
                <a:t>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150C175-E42D-4540-B6CE-C136B24EA756}"/>
              </a:ext>
            </a:extLst>
          </p:cNvPr>
          <p:cNvGrpSpPr/>
          <p:nvPr/>
        </p:nvGrpSpPr>
        <p:grpSpPr>
          <a:xfrm>
            <a:off x="3246777" y="3296151"/>
            <a:ext cx="2835637" cy="830350"/>
            <a:chOff x="1690917" y="4420701"/>
            <a:chExt cx="2835637" cy="830350"/>
          </a:xfrm>
        </p:grpSpPr>
        <p:sp>
          <p:nvSpPr>
            <p:cNvPr id="44" name="TextBox 43">
              <a:extLst>
                <a:ext uri="{FF2B5EF4-FFF2-40B4-BE49-F238E27FC236}">
                  <a16:creationId xmlns:a16="http://schemas.microsoft.com/office/drawing/2014/main" id="{54BDD55A-56B9-4D83-A7B8-2B55F33DF44C}"/>
                </a:ext>
              </a:extLst>
            </p:cNvPr>
            <p:cNvSpPr txBox="1"/>
            <p:nvPr/>
          </p:nvSpPr>
          <p:spPr>
            <a:xfrm>
              <a:off x="1690917" y="4727831"/>
              <a:ext cx="2835637" cy="523220"/>
            </a:xfrm>
            <a:prstGeom prst="rect">
              <a:avLst/>
            </a:prstGeom>
            <a:noFill/>
          </p:spPr>
          <p:txBody>
            <a:bodyPr wrap="square" rtlCol="0">
              <a:spAutoFit/>
            </a:bodyPr>
            <a:lstStyle/>
            <a:p>
              <a:r>
                <a:rPr lang="en-US" sz="1400" dirty="0">
                  <a:solidFill>
                    <a:schemeClr val="bg1">
                      <a:lumMod val="65000"/>
                    </a:schemeClr>
                  </a:solidFill>
                </a:rPr>
                <a:t>Signing  ceremony of  the  </a:t>
              </a:r>
              <a:r>
                <a:rPr lang="en-US" sz="1400" dirty="0" err="1">
                  <a:solidFill>
                    <a:schemeClr val="bg1">
                      <a:lumMod val="65000"/>
                    </a:schemeClr>
                  </a:solidFill>
                </a:rPr>
                <a:t>Bumi-Bumi</a:t>
              </a:r>
              <a:r>
                <a:rPr lang="en-US" sz="1400" dirty="0">
                  <a:solidFill>
                    <a:schemeClr val="bg1">
                      <a:lumMod val="65000"/>
                    </a:schemeClr>
                  </a:solidFill>
                </a:rPr>
                <a:t> South  Unitization Agreement </a:t>
              </a:r>
              <a:endParaRPr lang="id-ID" sz="1400" dirty="0">
                <a:solidFill>
                  <a:schemeClr val="bg1">
                    <a:lumMod val="65000"/>
                  </a:schemeClr>
                </a:solidFill>
              </a:endParaRPr>
            </a:p>
          </p:txBody>
        </p:sp>
        <p:sp>
          <p:nvSpPr>
            <p:cNvPr id="45" name="TextBox 44">
              <a:extLst>
                <a:ext uri="{FF2B5EF4-FFF2-40B4-BE49-F238E27FC236}">
                  <a16:creationId xmlns:a16="http://schemas.microsoft.com/office/drawing/2014/main" id="{CA48294A-6642-4772-BC74-D0E0BF26865F}"/>
                </a:ext>
              </a:extLst>
            </p:cNvPr>
            <p:cNvSpPr txBox="1"/>
            <p:nvPr/>
          </p:nvSpPr>
          <p:spPr>
            <a:xfrm>
              <a:off x="1696493" y="4420701"/>
              <a:ext cx="2802658"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April</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D1AEE91-8450-481E-8463-0E26964AF830}"/>
              </a:ext>
            </a:extLst>
          </p:cNvPr>
          <p:cNvGrpSpPr/>
          <p:nvPr/>
        </p:nvGrpSpPr>
        <p:grpSpPr>
          <a:xfrm>
            <a:off x="382619" y="2099810"/>
            <a:ext cx="2878399" cy="1086117"/>
            <a:chOff x="1713800" y="3133099"/>
            <a:chExt cx="2878399" cy="1086117"/>
          </a:xfrm>
        </p:grpSpPr>
        <p:sp>
          <p:nvSpPr>
            <p:cNvPr id="47" name="TextBox 46">
              <a:extLst>
                <a:ext uri="{FF2B5EF4-FFF2-40B4-BE49-F238E27FC236}">
                  <a16:creationId xmlns:a16="http://schemas.microsoft.com/office/drawing/2014/main" id="{371999F5-AC79-41F9-BC1D-86B2D3017350}"/>
                </a:ext>
              </a:extLst>
            </p:cNvPr>
            <p:cNvSpPr txBox="1"/>
            <p:nvPr/>
          </p:nvSpPr>
          <p:spPr>
            <a:xfrm>
              <a:off x="1716975" y="3480552"/>
              <a:ext cx="2774702" cy="738664"/>
            </a:xfrm>
            <a:prstGeom prst="rect">
              <a:avLst/>
            </a:prstGeom>
            <a:noFill/>
          </p:spPr>
          <p:txBody>
            <a:bodyPr wrap="square" rtlCol="0">
              <a:spAutoFit/>
            </a:bodyPr>
            <a:lstStyle/>
            <a:p>
              <a:r>
                <a:rPr lang="en-US" sz="1400" dirty="0">
                  <a:solidFill>
                    <a:schemeClr val="bg1">
                      <a:lumMod val="65000"/>
                    </a:schemeClr>
                  </a:solidFill>
                </a:rPr>
                <a:t>In May, </a:t>
              </a:r>
              <a:r>
                <a:rPr lang="en-US" sz="1400" dirty="0" err="1">
                  <a:solidFill>
                    <a:schemeClr val="bg1">
                      <a:lumMod val="65000"/>
                    </a:schemeClr>
                  </a:solidFill>
                </a:rPr>
                <a:t>Cakerawala</a:t>
              </a:r>
              <a:r>
                <a:rPr lang="en-US" sz="1400" dirty="0">
                  <a:solidFill>
                    <a:schemeClr val="bg1">
                      <a:lumMod val="65000"/>
                    </a:schemeClr>
                  </a:solidFill>
                </a:rPr>
                <a:t> condensate sales reach cumulatively 10 million barrels in Block A-18</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1713800" y="3133099"/>
              <a:ext cx="2878399"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May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7471836E-C495-40D0-8D09-2C691780E4F1}"/>
              </a:ext>
            </a:extLst>
          </p:cNvPr>
          <p:cNvGrpSpPr/>
          <p:nvPr/>
        </p:nvGrpSpPr>
        <p:grpSpPr>
          <a:xfrm>
            <a:off x="10641496" y="4384320"/>
            <a:ext cx="1351719" cy="837891"/>
            <a:chOff x="1949565" y="4519177"/>
            <a:chExt cx="2571324" cy="837891"/>
          </a:xfrm>
        </p:grpSpPr>
        <p:sp>
          <p:nvSpPr>
            <p:cNvPr id="58" name="TextBox 57">
              <a:extLst>
                <a:ext uri="{FF2B5EF4-FFF2-40B4-BE49-F238E27FC236}">
                  <a16:creationId xmlns:a16="http://schemas.microsoft.com/office/drawing/2014/main" id="{E4A820B9-D3C4-4D66-97C5-C583F54B566F}"/>
                </a:ext>
              </a:extLst>
            </p:cNvPr>
            <p:cNvSpPr txBox="1"/>
            <p:nvPr/>
          </p:nvSpPr>
          <p:spPr>
            <a:xfrm>
              <a:off x="2005166" y="4833848"/>
              <a:ext cx="2184747" cy="523220"/>
            </a:xfrm>
            <a:prstGeom prst="rect">
              <a:avLst/>
            </a:prstGeom>
            <a:noFill/>
          </p:spPr>
          <p:txBody>
            <a:bodyPr wrap="square" rtlCol="0">
              <a:spAutoFit/>
            </a:bodyPr>
            <a:lstStyle/>
            <a:p>
              <a:r>
                <a:rPr lang="en-US" sz="1400" dirty="0">
                  <a:solidFill>
                    <a:schemeClr val="bg1">
                      <a:lumMod val="65000"/>
                    </a:schemeClr>
                  </a:solidFill>
                </a:rPr>
                <a:t>Launching of  MTJA Book </a:t>
              </a:r>
              <a:endParaRPr lang="id-ID" sz="1400" dirty="0">
                <a:solidFill>
                  <a:schemeClr val="bg1">
                    <a:lumMod val="65000"/>
                  </a:schemeClr>
                </a:solidFill>
              </a:endParaRPr>
            </a:p>
          </p:txBody>
        </p:sp>
        <p:sp>
          <p:nvSpPr>
            <p:cNvPr id="59" name="TextBox 58">
              <a:extLst>
                <a:ext uri="{FF2B5EF4-FFF2-40B4-BE49-F238E27FC236}">
                  <a16:creationId xmlns:a16="http://schemas.microsoft.com/office/drawing/2014/main" id="{F6F53652-B2B0-44F2-855F-946DB28F22F2}"/>
                </a:ext>
              </a:extLst>
            </p:cNvPr>
            <p:cNvSpPr txBox="1"/>
            <p:nvPr/>
          </p:nvSpPr>
          <p:spPr>
            <a:xfrm>
              <a:off x="1949565" y="4519177"/>
              <a:ext cx="2571324"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January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D4F9CC06-EF4B-4275-B94C-0EA450D30678}"/>
              </a:ext>
            </a:extLst>
          </p:cNvPr>
          <p:cNvPicPr>
            <a:picLocks noChangeAspect="1"/>
          </p:cNvPicPr>
          <p:nvPr/>
        </p:nvPicPr>
        <p:blipFill>
          <a:blip r:embed="rId2"/>
          <a:stretch>
            <a:fillRect/>
          </a:stretch>
        </p:blipFill>
        <p:spPr>
          <a:xfrm>
            <a:off x="1430301" y="4811610"/>
            <a:ext cx="3082231" cy="1256155"/>
          </a:xfrm>
          <a:prstGeom prst="rect">
            <a:avLst/>
          </a:prstGeom>
        </p:spPr>
      </p:pic>
      <p:sp>
        <p:nvSpPr>
          <p:cNvPr id="49" name="TextBox 48">
            <a:extLst>
              <a:ext uri="{FF2B5EF4-FFF2-40B4-BE49-F238E27FC236}">
                <a16:creationId xmlns:a16="http://schemas.microsoft.com/office/drawing/2014/main" id="{12F5AB34-FF60-4FE3-A5E5-4D21CCA2290B}"/>
              </a:ext>
            </a:extLst>
          </p:cNvPr>
          <p:cNvSpPr txBox="1"/>
          <p:nvPr/>
        </p:nvSpPr>
        <p:spPr>
          <a:xfrm>
            <a:off x="342252" y="3322851"/>
            <a:ext cx="2814401" cy="954107"/>
          </a:xfrm>
          <a:prstGeom prst="rect">
            <a:avLst/>
          </a:prstGeom>
          <a:noFill/>
        </p:spPr>
        <p:txBody>
          <a:bodyPr wrap="square">
            <a:spAutoFit/>
          </a:bodyPr>
          <a:lstStyle/>
          <a:p>
            <a:pPr algn="r"/>
            <a:r>
              <a:rPr lang="en-US" sz="1400" dirty="0">
                <a:solidFill>
                  <a:schemeClr val="bg1">
                    <a:lumMod val="65000"/>
                  </a:schemeClr>
                </a:solidFill>
              </a:rPr>
              <a:t>Later that year, </a:t>
            </a:r>
            <a:r>
              <a:rPr lang="en-US" sz="1400" dirty="0" err="1">
                <a:solidFill>
                  <a:schemeClr val="bg1">
                    <a:lumMod val="65000"/>
                  </a:schemeClr>
                </a:solidFill>
              </a:rPr>
              <a:t>Cakerawala</a:t>
            </a:r>
            <a:r>
              <a:rPr lang="en-US" sz="1400" dirty="0">
                <a:solidFill>
                  <a:schemeClr val="bg1">
                    <a:lumMod val="65000"/>
                  </a:schemeClr>
                </a:solidFill>
              </a:rPr>
              <a:t> cumulatively 1 </a:t>
            </a:r>
            <a:r>
              <a:rPr lang="en-US" sz="1400" dirty="0" err="1">
                <a:solidFill>
                  <a:schemeClr val="bg1">
                    <a:lumMod val="65000"/>
                  </a:schemeClr>
                </a:solidFill>
              </a:rPr>
              <a:t>triliion</a:t>
            </a:r>
            <a:r>
              <a:rPr lang="en-US" sz="1400" dirty="0">
                <a:solidFill>
                  <a:schemeClr val="bg1">
                    <a:lumMod val="65000"/>
                  </a:schemeClr>
                </a:solidFill>
              </a:rPr>
              <a:t> standard cubic feet (</a:t>
            </a:r>
            <a:r>
              <a:rPr lang="en-US" sz="1400" dirty="0" err="1">
                <a:solidFill>
                  <a:schemeClr val="bg1">
                    <a:lumMod val="65000"/>
                  </a:schemeClr>
                </a:solidFill>
              </a:rPr>
              <a:t>Tcf</a:t>
            </a:r>
            <a:r>
              <a:rPr lang="en-US" sz="1400" dirty="0">
                <a:solidFill>
                  <a:schemeClr val="bg1">
                    <a:lumMod val="65000"/>
                  </a:schemeClr>
                </a:solidFill>
              </a:rPr>
              <a:t>)gas sales production in Block A-18</a:t>
            </a:r>
          </a:p>
        </p:txBody>
      </p:sp>
      <p:grpSp>
        <p:nvGrpSpPr>
          <p:cNvPr id="50" name="Group 49">
            <a:extLst>
              <a:ext uri="{FF2B5EF4-FFF2-40B4-BE49-F238E27FC236}">
                <a16:creationId xmlns:a16="http://schemas.microsoft.com/office/drawing/2014/main" id="{DAB72A92-E612-4AEE-8C91-AC90E5DC9BB6}"/>
              </a:ext>
            </a:extLst>
          </p:cNvPr>
          <p:cNvGrpSpPr/>
          <p:nvPr/>
        </p:nvGrpSpPr>
        <p:grpSpPr>
          <a:xfrm>
            <a:off x="3222641" y="1308392"/>
            <a:ext cx="2839383" cy="1053334"/>
            <a:chOff x="1696493" y="4519177"/>
            <a:chExt cx="2839383" cy="1053334"/>
          </a:xfrm>
        </p:grpSpPr>
        <p:sp>
          <p:nvSpPr>
            <p:cNvPr id="52" name="TextBox 51">
              <a:extLst>
                <a:ext uri="{FF2B5EF4-FFF2-40B4-BE49-F238E27FC236}">
                  <a16:creationId xmlns:a16="http://schemas.microsoft.com/office/drawing/2014/main" id="{2025E2ED-E0BC-40CF-AB6B-7306AF5C95AA}"/>
                </a:ext>
              </a:extLst>
            </p:cNvPr>
            <p:cNvSpPr txBox="1"/>
            <p:nvPr/>
          </p:nvSpPr>
          <p:spPr>
            <a:xfrm>
              <a:off x="1696493" y="4833847"/>
              <a:ext cx="2839383" cy="738664"/>
            </a:xfrm>
            <a:prstGeom prst="rect">
              <a:avLst/>
            </a:prstGeom>
            <a:noFill/>
          </p:spPr>
          <p:txBody>
            <a:bodyPr wrap="square" rtlCol="0">
              <a:spAutoFit/>
            </a:bodyPr>
            <a:lstStyle/>
            <a:p>
              <a:pPr algn="r"/>
              <a:r>
                <a:rPr lang="en-US" sz="1400" dirty="0">
                  <a:solidFill>
                    <a:schemeClr val="bg1">
                      <a:lumMod val="65000"/>
                    </a:schemeClr>
                  </a:solidFill>
                </a:rPr>
                <a:t>Appointment of the fifth  Malaysian Co-Chairperson, Datuk  </a:t>
              </a:r>
              <a:r>
                <a:rPr lang="en-US" sz="1400" dirty="0" err="1">
                  <a:solidFill>
                    <a:schemeClr val="bg1">
                      <a:lumMod val="65000"/>
                    </a:schemeClr>
                  </a:solidFill>
                </a:rPr>
                <a:t>Noriyah</a:t>
              </a:r>
              <a:r>
                <a:rPr lang="en-US" sz="1400" dirty="0">
                  <a:solidFill>
                    <a:schemeClr val="bg1">
                      <a:lumMod val="65000"/>
                    </a:schemeClr>
                  </a:solidFill>
                </a:rPr>
                <a:t>  Binti Ahmad</a:t>
              </a:r>
              <a:endParaRPr lang="id-ID" sz="1400" dirty="0">
                <a:solidFill>
                  <a:schemeClr val="bg1">
                    <a:lumMod val="65000"/>
                  </a:schemeClr>
                </a:solidFill>
              </a:endParaRPr>
            </a:p>
          </p:txBody>
        </p:sp>
        <p:sp>
          <p:nvSpPr>
            <p:cNvPr id="53" name="TextBox 52">
              <a:extLst>
                <a:ext uri="{FF2B5EF4-FFF2-40B4-BE49-F238E27FC236}">
                  <a16:creationId xmlns:a16="http://schemas.microsoft.com/office/drawing/2014/main" id="{4C777CE8-7B84-44B2-B4B4-3F08B65D5EEE}"/>
                </a:ext>
              </a:extLst>
            </p:cNvPr>
            <p:cNvSpPr txBox="1"/>
            <p:nvPr/>
          </p:nvSpPr>
          <p:spPr>
            <a:xfrm>
              <a:off x="1696493" y="4519177"/>
              <a:ext cx="2824398"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CB5D36F2-01CE-4F7A-9AF4-7757005650E2}"/>
              </a:ext>
            </a:extLst>
          </p:cNvPr>
          <p:cNvPicPr>
            <a:picLocks noChangeAspect="1"/>
          </p:cNvPicPr>
          <p:nvPr/>
        </p:nvPicPr>
        <p:blipFill>
          <a:blip r:embed="rId3"/>
          <a:stretch>
            <a:fillRect/>
          </a:stretch>
        </p:blipFill>
        <p:spPr>
          <a:xfrm>
            <a:off x="3645139" y="467549"/>
            <a:ext cx="1264434" cy="1170073"/>
          </a:xfrm>
          <a:prstGeom prst="rect">
            <a:avLst/>
          </a:prstGeom>
        </p:spPr>
      </p:pic>
      <p:pic>
        <p:nvPicPr>
          <p:cNvPr id="23" name="Picture 22">
            <a:extLst>
              <a:ext uri="{FF2B5EF4-FFF2-40B4-BE49-F238E27FC236}">
                <a16:creationId xmlns:a16="http://schemas.microsoft.com/office/drawing/2014/main" id="{4B2625A4-A33F-42AA-9DBD-16C82E1B8497}"/>
              </a:ext>
            </a:extLst>
          </p:cNvPr>
          <p:cNvPicPr>
            <a:picLocks noChangeAspect="1"/>
          </p:cNvPicPr>
          <p:nvPr/>
        </p:nvPicPr>
        <p:blipFill>
          <a:blip r:embed="rId4"/>
          <a:stretch>
            <a:fillRect/>
          </a:stretch>
        </p:blipFill>
        <p:spPr>
          <a:xfrm>
            <a:off x="3998220" y="2457443"/>
            <a:ext cx="2694123" cy="1176166"/>
          </a:xfrm>
          <a:prstGeom prst="rect">
            <a:avLst/>
          </a:prstGeom>
        </p:spPr>
      </p:pic>
      <p:pic>
        <p:nvPicPr>
          <p:cNvPr id="26" name="Picture 25">
            <a:extLst>
              <a:ext uri="{FF2B5EF4-FFF2-40B4-BE49-F238E27FC236}">
                <a16:creationId xmlns:a16="http://schemas.microsoft.com/office/drawing/2014/main" id="{5C5FED68-CDD7-4252-8D17-F512CCC06309}"/>
              </a:ext>
            </a:extLst>
          </p:cNvPr>
          <p:cNvPicPr>
            <a:picLocks noChangeAspect="1"/>
          </p:cNvPicPr>
          <p:nvPr/>
        </p:nvPicPr>
        <p:blipFill>
          <a:blip r:embed="rId5"/>
          <a:stretch>
            <a:fillRect/>
          </a:stretch>
        </p:blipFill>
        <p:spPr>
          <a:xfrm>
            <a:off x="6898040" y="3511971"/>
            <a:ext cx="1335242" cy="1303947"/>
          </a:xfrm>
          <a:prstGeom prst="rect">
            <a:avLst/>
          </a:prstGeom>
        </p:spPr>
      </p:pic>
      <p:pic>
        <p:nvPicPr>
          <p:cNvPr id="28" name="Picture 27">
            <a:extLst>
              <a:ext uri="{FF2B5EF4-FFF2-40B4-BE49-F238E27FC236}">
                <a16:creationId xmlns:a16="http://schemas.microsoft.com/office/drawing/2014/main" id="{F9527AA8-894C-4339-B490-4CBD3AF8ACAC}"/>
              </a:ext>
            </a:extLst>
          </p:cNvPr>
          <p:cNvPicPr>
            <a:picLocks noChangeAspect="1"/>
          </p:cNvPicPr>
          <p:nvPr/>
        </p:nvPicPr>
        <p:blipFill>
          <a:blip r:embed="rId6"/>
          <a:stretch>
            <a:fillRect/>
          </a:stretch>
        </p:blipFill>
        <p:spPr>
          <a:xfrm>
            <a:off x="9134488" y="4000595"/>
            <a:ext cx="1522626" cy="1421864"/>
          </a:xfrm>
          <a:prstGeom prst="rect">
            <a:avLst/>
          </a:prstGeom>
        </p:spPr>
      </p:pic>
      <p:grpSp>
        <p:nvGrpSpPr>
          <p:cNvPr id="56" name="Group 55">
            <a:extLst>
              <a:ext uri="{FF2B5EF4-FFF2-40B4-BE49-F238E27FC236}">
                <a16:creationId xmlns:a16="http://schemas.microsoft.com/office/drawing/2014/main" id="{ED8CB4F4-D7E8-4001-B2AF-730FB151A41F}"/>
              </a:ext>
            </a:extLst>
          </p:cNvPr>
          <p:cNvGrpSpPr/>
          <p:nvPr/>
        </p:nvGrpSpPr>
        <p:grpSpPr>
          <a:xfrm>
            <a:off x="9095196" y="2813516"/>
            <a:ext cx="2839383" cy="1053334"/>
            <a:chOff x="1696493" y="4519177"/>
            <a:chExt cx="2839383" cy="1053334"/>
          </a:xfrm>
        </p:grpSpPr>
        <p:sp>
          <p:nvSpPr>
            <p:cNvPr id="60" name="TextBox 59">
              <a:extLst>
                <a:ext uri="{FF2B5EF4-FFF2-40B4-BE49-F238E27FC236}">
                  <a16:creationId xmlns:a16="http://schemas.microsoft.com/office/drawing/2014/main" id="{A62EEC48-BDBC-42FC-ABB9-7FA385F226DD}"/>
                </a:ext>
              </a:extLst>
            </p:cNvPr>
            <p:cNvSpPr txBox="1"/>
            <p:nvPr/>
          </p:nvSpPr>
          <p:spPr>
            <a:xfrm>
              <a:off x="1696493" y="4833847"/>
              <a:ext cx="2839383" cy="738664"/>
            </a:xfrm>
            <a:prstGeom prst="rect">
              <a:avLst/>
            </a:prstGeom>
            <a:noFill/>
          </p:spPr>
          <p:txBody>
            <a:bodyPr wrap="square" rtlCol="0">
              <a:spAutoFit/>
            </a:bodyPr>
            <a:lstStyle/>
            <a:p>
              <a:r>
                <a:rPr lang="en-US" sz="1400" dirty="0">
                  <a:solidFill>
                    <a:schemeClr val="bg1">
                      <a:lumMod val="65000"/>
                    </a:schemeClr>
                  </a:solidFill>
                </a:rPr>
                <a:t>Signing of  Suriya (Block A-18) and Suriya Selatan (Block PM2) </a:t>
              </a:r>
              <a:r>
                <a:rPr lang="en-US" sz="1400" dirty="0" err="1">
                  <a:solidFill>
                    <a:schemeClr val="bg1">
                      <a:lumMod val="65000"/>
                    </a:schemeClr>
                  </a:solidFill>
                </a:rPr>
                <a:t>Unitisation</a:t>
              </a:r>
              <a:r>
                <a:rPr lang="en-US" sz="1400" dirty="0">
                  <a:solidFill>
                    <a:schemeClr val="bg1">
                      <a:lumMod val="65000"/>
                    </a:schemeClr>
                  </a:solidFill>
                </a:rPr>
                <a:t> Agreement. </a:t>
              </a:r>
              <a:endParaRPr lang="id-ID" sz="1400" dirty="0">
                <a:solidFill>
                  <a:schemeClr val="bg1">
                    <a:lumMod val="65000"/>
                  </a:schemeClr>
                </a:solidFill>
              </a:endParaRPr>
            </a:p>
          </p:txBody>
        </p:sp>
        <p:sp>
          <p:nvSpPr>
            <p:cNvPr id="65" name="TextBox 64">
              <a:extLst>
                <a:ext uri="{FF2B5EF4-FFF2-40B4-BE49-F238E27FC236}">
                  <a16:creationId xmlns:a16="http://schemas.microsoft.com/office/drawing/2014/main" id="{FA160BE7-03EE-47EB-A0AA-88EC3E92F769}"/>
                </a:ext>
              </a:extLst>
            </p:cNvPr>
            <p:cNvSpPr txBox="1"/>
            <p:nvPr/>
          </p:nvSpPr>
          <p:spPr>
            <a:xfrm>
              <a:off x="1696493" y="4519177"/>
              <a:ext cx="2824398"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23 March</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66" name="Group 65">
            <a:extLst>
              <a:ext uri="{FF2B5EF4-FFF2-40B4-BE49-F238E27FC236}">
                <a16:creationId xmlns:a16="http://schemas.microsoft.com/office/drawing/2014/main" id="{4E040B52-6BE8-4FEC-B09F-562981F0C598}"/>
              </a:ext>
            </a:extLst>
          </p:cNvPr>
          <p:cNvGrpSpPr/>
          <p:nvPr/>
        </p:nvGrpSpPr>
        <p:grpSpPr>
          <a:xfrm>
            <a:off x="6821238" y="1895820"/>
            <a:ext cx="5130678" cy="837890"/>
            <a:chOff x="-594801" y="4519177"/>
            <a:chExt cx="5130678" cy="837890"/>
          </a:xfrm>
        </p:grpSpPr>
        <p:sp>
          <p:nvSpPr>
            <p:cNvPr id="67" name="TextBox 66">
              <a:extLst>
                <a:ext uri="{FF2B5EF4-FFF2-40B4-BE49-F238E27FC236}">
                  <a16:creationId xmlns:a16="http://schemas.microsoft.com/office/drawing/2014/main" id="{84A7B637-3027-4881-B567-609ED4339784}"/>
                </a:ext>
              </a:extLst>
            </p:cNvPr>
            <p:cNvSpPr txBox="1"/>
            <p:nvPr/>
          </p:nvSpPr>
          <p:spPr>
            <a:xfrm>
              <a:off x="-594801" y="4833847"/>
              <a:ext cx="5130678" cy="523220"/>
            </a:xfrm>
            <a:prstGeom prst="rect">
              <a:avLst/>
            </a:prstGeom>
            <a:noFill/>
          </p:spPr>
          <p:txBody>
            <a:bodyPr wrap="square" rtlCol="0">
              <a:spAutoFit/>
            </a:bodyPr>
            <a:lstStyle/>
            <a:p>
              <a:pPr algn="r"/>
              <a:r>
                <a:rPr lang="en-US" sz="1400" dirty="0">
                  <a:solidFill>
                    <a:schemeClr val="bg1">
                      <a:lumMod val="65000"/>
                    </a:schemeClr>
                  </a:solidFill>
                </a:rPr>
                <a:t>Signing of  Data  Exchange and Confidentiality Agreement  (DECA)  for </a:t>
              </a:r>
              <a:r>
                <a:rPr lang="en-US" sz="1400" dirty="0" err="1">
                  <a:solidFill>
                    <a:schemeClr val="bg1">
                      <a:lumMod val="65000"/>
                    </a:schemeClr>
                  </a:solidFill>
                </a:rPr>
                <a:t>Bulan</a:t>
              </a:r>
              <a:r>
                <a:rPr lang="en-US" sz="1400" dirty="0">
                  <a:solidFill>
                    <a:schemeClr val="bg1">
                      <a:lumMod val="65000"/>
                    </a:schemeClr>
                  </a:solidFill>
                </a:rPr>
                <a:t>  South  (Block A-18) and  Bunga  </a:t>
              </a:r>
              <a:r>
                <a:rPr lang="en-US" sz="1400" dirty="0" err="1">
                  <a:solidFill>
                    <a:schemeClr val="bg1">
                      <a:lumMod val="65000"/>
                    </a:schemeClr>
                  </a:solidFill>
                </a:rPr>
                <a:t>Bakawali</a:t>
              </a:r>
              <a:r>
                <a:rPr lang="en-US" sz="1400" dirty="0">
                  <a:solidFill>
                    <a:schemeClr val="bg1">
                      <a:lumMod val="65000"/>
                    </a:schemeClr>
                  </a:solidFill>
                </a:rPr>
                <a:t>  Fields </a:t>
              </a:r>
              <a:endParaRPr lang="id-ID" sz="1400" dirty="0">
                <a:solidFill>
                  <a:schemeClr val="bg1">
                    <a:lumMod val="65000"/>
                  </a:schemeClr>
                </a:solidFill>
              </a:endParaRPr>
            </a:p>
          </p:txBody>
        </p:sp>
        <p:sp>
          <p:nvSpPr>
            <p:cNvPr id="68" name="TextBox 67">
              <a:extLst>
                <a:ext uri="{FF2B5EF4-FFF2-40B4-BE49-F238E27FC236}">
                  <a16:creationId xmlns:a16="http://schemas.microsoft.com/office/drawing/2014/main" id="{29C18B44-06B3-443A-AC3E-DB99E3840EED}"/>
                </a:ext>
              </a:extLst>
            </p:cNvPr>
            <p:cNvSpPr txBox="1"/>
            <p:nvPr/>
          </p:nvSpPr>
          <p:spPr>
            <a:xfrm>
              <a:off x="2642361" y="4519177"/>
              <a:ext cx="1878529"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12 July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01E53D3D-5E81-4DC6-8CA5-E84C60AAE455}"/>
              </a:ext>
            </a:extLst>
          </p:cNvPr>
          <p:cNvGrpSpPr/>
          <p:nvPr/>
        </p:nvGrpSpPr>
        <p:grpSpPr>
          <a:xfrm>
            <a:off x="6286533" y="69630"/>
            <a:ext cx="5706678" cy="837890"/>
            <a:chOff x="2437720" y="4519177"/>
            <a:chExt cx="2136801" cy="837890"/>
          </a:xfrm>
        </p:grpSpPr>
        <p:sp>
          <p:nvSpPr>
            <p:cNvPr id="70" name="TextBox 69">
              <a:extLst>
                <a:ext uri="{FF2B5EF4-FFF2-40B4-BE49-F238E27FC236}">
                  <a16:creationId xmlns:a16="http://schemas.microsoft.com/office/drawing/2014/main" id="{41807C3D-7BB6-44BE-814C-30C772797ED6}"/>
                </a:ext>
              </a:extLst>
            </p:cNvPr>
            <p:cNvSpPr txBox="1"/>
            <p:nvPr/>
          </p:nvSpPr>
          <p:spPr>
            <a:xfrm>
              <a:off x="2437720" y="4833847"/>
              <a:ext cx="2136801" cy="523220"/>
            </a:xfrm>
            <a:prstGeom prst="rect">
              <a:avLst/>
            </a:prstGeom>
            <a:noFill/>
          </p:spPr>
          <p:txBody>
            <a:bodyPr wrap="square" rtlCol="0">
              <a:spAutoFit/>
            </a:bodyPr>
            <a:lstStyle/>
            <a:p>
              <a:pPr algn="r"/>
              <a:r>
                <a:rPr lang="en-US" sz="1400" dirty="0">
                  <a:solidFill>
                    <a:schemeClr val="bg1">
                      <a:lumMod val="65000"/>
                    </a:schemeClr>
                  </a:solidFill>
                </a:rPr>
                <a:t>Signing of  the  2nd Agreement  to  Gas  Sales Agreement (SAGSA) for Block B-17 &amp; C-19 and Block  B-17-01 and other related agreement. </a:t>
              </a:r>
              <a:endParaRPr lang="id-ID" sz="1400" dirty="0">
                <a:solidFill>
                  <a:schemeClr val="bg1">
                    <a:lumMod val="65000"/>
                  </a:schemeClr>
                </a:solidFill>
              </a:endParaRPr>
            </a:p>
          </p:txBody>
        </p:sp>
        <p:sp>
          <p:nvSpPr>
            <p:cNvPr id="71" name="TextBox 70">
              <a:extLst>
                <a:ext uri="{FF2B5EF4-FFF2-40B4-BE49-F238E27FC236}">
                  <a16:creationId xmlns:a16="http://schemas.microsoft.com/office/drawing/2014/main" id="{416D88DC-D9D1-4784-9563-4406623C11D4}"/>
                </a:ext>
              </a:extLst>
            </p:cNvPr>
            <p:cNvSpPr txBox="1"/>
            <p:nvPr/>
          </p:nvSpPr>
          <p:spPr>
            <a:xfrm>
              <a:off x="3894713" y="4519177"/>
              <a:ext cx="652242"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21 August</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30" name="Picture 29">
            <a:extLst>
              <a:ext uri="{FF2B5EF4-FFF2-40B4-BE49-F238E27FC236}">
                <a16:creationId xmlns:a16="http://schemas.microsoft.com/office/drawing/2014/main" id="{A24BC06B-35CC-433A-93A5-67FEDBE44274}"/>
              </a:ext>
            </a:extLst>
          </p:cNvPr>
          <p:cNvPicPr>
            <a:picLocks noChangeAspect="1"/>
          </p:cNvPicPr>
          <p:nvPr/>
        </p:nvPicPr>
        <p:blipFill>
          <a:blip r:embed="rId7"/>
          <a:stretch>
            <a:fillRect/>
          </a:stretch>
        </p:blipFill>
        <p:spPr>
          <a:xfrm>
            <a:off x="8018117" y="910554"/>
            <a:ext cx="2908725" cy="1297739"/>
          </a:xfrm>
          <a:prstGeom prst="rect">
            <a:avLst/>
          </a:prstGeom>
        </p:spPr>
      </p:pic>
    </p:spTree>
    <p:extLst>
      <p:ext uri="{BB962C8B-B14F-4D97-AF65-F5344CB8AC3E}">
        <p14:creationId xmlns:p14="http://schemas.microsoft.com/office/powerpoint/2010/main" val="341731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p:cNvGrpSpPr/>
          <p:nvPr/>
        </p:nvGrpSpPr>
        <p:grpSpPr>
          <a:xfrm>
            <a:off x="225287" y="284083"/>
            <a:ext cx="11820939" cy="5864032"/>
            <a:chOff x="1159669" y="1998527"/>
            <a:chExt cx="10061342" cy="3530608"/>
          </a:xfrm>
        </p:grpSpPr>
        <p:grpSp>
          <p:nvGrpSpPr>
            <p:cNvPr id="55" name="Group 54"/>
            <p:cNvGrpSpPr/>
            <p:nvPr/>
          </p:nvGrpSpPr>
          <p:grpSpPr>
            <a:xfrm>
              <a:off x="1233714" y="1998527"/>
              <a:ext cx="9913257" cy="3530607"/>
              <a:chOff x="1233714" y="1998528"/>
              <a:chExt cx="9913257" cy="2685143"/>
            </a:xfrm>
          </p:grpSpPr>
          <p:cxnSp>
            <p:nvCxnSpPr>
              <p:cNvPr id="3" name="Straight Connector 2"/>
              <p:cNvCxnSpPr/>
              <p:nvPr/>
            </p:nvCxnSpPr>
            <p:spPr>
              <a:xfrm>
                <a:off x="1233714"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2028"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90342"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68656" y="1998528"/>
                <a:ext cx="0" cy="2685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1" y="1998528"/>
                <a:ext cx="0" cy="26851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159669" y="5401471"/>
              <a:ext cx="10061342" cy="127664"/>
              <a:chOff x="1159669" y="5092849"/>
              <a:chExt cx="10061342" cy="127664"/>
            </a:xfrm>
          </p:grpSpPr>
          <p:cxnSp>
            <p:nvCxnSpPr>
              <p:cNvPr id="6" name="Straight Connector 5"/>
              <p:cNvCxnSpPr/>
              <p:nvPr/>
            </p:nvCxnSpPr>
            <p:spPr>
              <a:xfrm>
                <a:off x="1219200" y="5206226"/>
                <a:ext cx="992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a:off x="1159669"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637982"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116295"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8594608"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11072921" y="5092849"/>
                <a:ext cx="148090" cy="12766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420260" y="2673376"/>
            <a:ext cx="3213100" cy="145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25321" y="5760653"/>
            <a:ext cx="3213100" cy="145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92138" y="1680222"/>
            <a:ext cx="3213100" cy="145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114867" y="4857851"/>
            <a:ext cx="3213100" cy="145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12280" y="6148115"/>
            <a:ext cx="2844373"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2015</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grpSp>
        <p:nvGrpSpPr>
          <p:cNvPr id="40" name="Group 39">
            <a:extLst>
              <a:ext uri="{FF2B5EF4-FFF2-40B4-BE49-F238E27FC236}">
                <a16:creationId xmlns:a16="http://schemas.microsoft.com/office/drawing/2014/main" id="{E3B78E26-63B3-41D4-BA3E-F043CC1CE225}"/>
              </a:ext>
            </a:extLst>
          </p:cNvPr>
          <p:cNvGrpSpPr/>
          <p:nvPr/>
        </p:nvGrpSpPr>
        <p:grpSpPr>
          <a:xfrm>
            <a:off x="6578180" y="3878363"/>
            <a:ext cx="5207517" cy="843234"/>
            <a:chOff x="-499795" y="5601466"/>
            <a:chExt cx="5993599" cy="843234"/>
          </a:xfrm>
        </p:grpSpPr>
        <p:sp>
          <p:nvSpPr>
            <p:cNvPr id="41" name="TextBox 40">
              <a:extLst>
                <a:ext uri="{FF2B5EF4-FFF2-40B4-BE49-F238E27FC236}">
                  <a16:creationId xmlns:a16="http://schemas.microsoft.com/office/drawing/2014/main" id="{B06DC26A-BCB0-4B25-8F94-2647C78A678C}"/>
                </a:ext>
              </a:extLst>
            </p:cNvPr>
            <p:cNvSpPr txBox="1"/>
            <p:nvPr/>
          </p:nvSpPr>
          <p:spPr>
            <a:xfrm>
              <a:off x="-499795" y="5921480"/>
              <a:ext cx="5993599" cy="523220"/>
            </a:xfrm>
            <a:prstGeom prst="rect">
              <a:avLst/>
            </a:prstGeom>
            <a:noFill/>
          </p:spPr>
          <p:txBody>
            <a:bodyPr wrap="square" rtlCol="0">
              <a:spAutoFit/>
            </a:bodyPr>
            <a:lstStyle/>
            <a:p>
              <a:pPr algn="r"/>
              <a:r>
                <a:rPr lang="en-US" sz="1400" dirty="0">
                  <a:solidFill>
                    <a:schemeClr val="bg1">
                      <a:lumMod val="65000"/>
                    </a:schemeClr>
                  </a:solidFill>
                </a:rPr>
                <a:t>Reasearch </a:t>
              </a:r>
              <a:r>
                <a:rPr lang="en-US" sz="1400" dirty="0" err="1">
                  <a:solidFill>
                    <a:schemeClr val="bg1">
                      <a:lumMod val="65000"/>
                    </a:schemeClr>
                  </a:solidFill>
                </a:rPr>
                <a:t>Cess</a:t>
              </a:r>
              <a:r>
                <a:rPr lang="en-US" sz="1400" dirty="0">
                  <a:solidFill>
                    <a:schemeClr val="bg1">
                      <a:lumMod val="65000"/>
                    </a:schemeClr>
                  </a:solidFill>
                </a:rPr>
                <a:t> (Signing at  MTIA Office) MTJA &amp; </a:t>
              </a:r>
              <a:r>
                <a:rPr lang="en-US" sz="1400" dirty="0" err="1">
                  <a:solidFill>
                    <a:schemeClr val="bg1">
                      <a:lumMod val="65000"/>
                    </a:schemeClr>
                  </a:solidFill>
                </a:rPr>
                <a:t>Universiti</a:t>
              </a:r>
              <a:r>
                <a:rPr lang="en-US" sz="1400" dirty="0">
                  <a:solidFill>
                    <a:schemeClr val="bg1">
                      <a:lumMod val="65000"/>
                    </a:schemeClr>
                  </a:solidFill>
                </a:rPr>
                <a:t> </a:t>
              </a:r>
              <a:r>
                <a:rPr lang="en-US" sz="1400" dirty="0" err="1">
                  <a:solidFill>
                    <a:schemeClr val="bg1">
                      <a:lumMod val="65000"/>
                    </a:schemeClr>
                  </a:solidFill>
                </a:rPr>
                <a:t>Teknologi</a:t>
              </a:r>
              <a:r>
                <a:rPr lang="en-US" sz="1400" dirty="0">
                  <a:solidFill>
                    <a:schemeClr val="bg1">
                      <a:lumMod val="65000"/>
                    </a:schemeClr>
                  </a:solidFill>
                </a:rPr>
                <a:t>  PETRONAS (UTP).</a:t>
              </a:r>
              <a:endParaRPr lang="id-ID" sz="1400" dirty="0">
                <a:solidFill>
                  <a:schemeClr val="bg1">
                    <a:lumMod val="65000"/>
                  </a:schemeClr>
                </a:solidFill>
              </a:endParaRPr>
            </a:p>
          </p:txBody>
        </p:sp>
        <p:sp>
          <p:nvSpPr>
            <p:cNvPr id="42" name="TextBox 41">
              <a:extLst>
                <a:ext uri="{FF2B5EF4-FFF2-40B4-BE49-F238E27FC236}">
                  <a16:creationId xmlns:a16="http://schemas.microsoft.com/office/drawing/2014/main" id="{45342E0E-B0C7-4F31-AD39-D3E127785D7C}"/>
                </a:ext>
              </a:extLst>
            </p:cNvPr>
            <p:cNvSpPr txBox="1"/>
            <p:nvPr/>
          </p:nvSpPr>
          <p:spPr>
            <a:xfrm>
              <a:off x="4027196" y="5601466"/>
              <a:ext cx="1404455"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16 June</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9150C175-E42D-4540-B6CE-C136B24EA756}"/>
              </a:ext>
            </a:extLst>
          </p:cNvPr>
          <p:cNvGrpSpPr/>
          <p:nvPr/>
        </p:nvGrpSpPr>
        <p:grpSpPr>
          <a:xfrm>
            <a:off x="3390422" y="5189942"/>
            <a:ext cx="5170393" cy="912191"/>
            <a:chOff x="1907931" y="5472870"/>
            <a:chExt cx="8627270" cy="912191"/>
          </a:xfrm>
        </p:grpSpPr>
        <p:sp>
          <p:nvSpPr>
            <p:cNvPr id="44" name="TextBox 43">
              <a:extLst>
                <a:ext uri="{FF2B5EF4-FFF2-40B4-BE49-F238E27FC236}">
                  <a16:creationId xmlns:a16="http://schemas.microsoft.com/office/drawing/2014/main" id="{54BDD55A-56B9-4D83-A7B8-2B55F33DF44C}"/>
                </a:ext>
              </a:extLst>
            </p:cNvPr>
            <p:cNvSpPr txBox="1"/>
            <p:nvPr/>
          </p:nvSpPr>
          <p:spPr>
            <a:xfrm>
              <a:off x="1907931" y="5472870"/>
              <a:ext cx="5401168" cy="523220"/>
            </a:xfrm>
            <a:prstGeom prst="rect">
              <a:avLst/>
            </a:prstGeom>
            <a:noFill/>
          </p:spPr>
          <p:txBody>
            <a:bodyPr wrap="square" rtlCol="0">
              <a:spAutoFit/>
            </a:bodyPr>
            <a:lstStyle/>
            <a:p>
              <a:pPr algn="r"/>
              <a:r>
                <a:rPr lang="en-US" sz="1400" dirty="0" err="1">
                  <a:solidFill>
                    <a:schemeClr val="bg1">
                      <a:lumMod val="65000"/>
                    </a:schemeClr>
                  </a:solidFill>
                </a:rPr>
                <a:t>Unitisation</a:t>
              </a:r>
              <a:r>
                <a:rPr lang="en-US" sz="1400" dirty="0">
                  <a:solidFill>
                    <a:schemeClr val="bg1">
                      <a:lumMod val="65000"/>
                    </a:schemeClr>
                  </a:solidFill>
                </a:rPr>
                <a:t> Agreement Signing (</a:t>
              </a:r>
              <a:r>
                <a:rPr lang="en-US" sz="1400" dirty="0" err="1">
                  <a:solidFill>
                    <a:schemeClr val="bg1">
                      <a:lumMod val="65000"/>
                    </a:schemeClr>
                  </a:solidFill>
                </a:rPr>
                <a:t>Bulan</a:t>
              </a:r>
              <a:r>
                <a:rPr lang="en-US" sz="1400" dirty="0">
                  <a:solidFill>
                    <a:schemeClr val="bg1">
                      <a:lumMod val="65000"/>
                    </a:schemeClr>
                  </a:solidFill>
                </a:rPr>
                <a:t> South­ Bunga  </a:t>
              </a:r>
              <a:r>
                <a:rPr lang="en-US" sz="1400" dirty="0" err="1">
                  <a:solidFill>
                    <a:schemeClr val="bg1">
                      <a:lumMod val="65000"/>
                    </a:schemeClr>
                  </a:solidFill>
                </a:rPr>
                <a:t>Bakawali</a:t>
              </a:r>
              <a:r>
                <a:rPr lang="en-US" sz="1400" dirty="0">
                  <a:solidFill>
                    <a:schemeClr val="bg1">
                      <a:lumMod val="65000"/>
                    </a:schemeClr>
                  </a:solidFill>
                </a:rPr>
                <a:t>). </a:t>
              </a:r>
              <a:endParaRPr lang="id-ID" sz="1400" dirty="0">
                <a:solidFill>
                  <a:schemeClr val="bg1">
                    <a:lumMod val="65000"/>
                  </a:schemeClr>
                </a:solidFill>
              </a:endParaRPr>
            </a:p>
          </p:txBody>
        </p:sp>
        <p:sp>
          <p:nvSpPr>
            <p:cNvPr id="45" name="TextBox 44">
              <a:extLst>
                <a:ext uri="{FF2B5EF4-FFF2-40B4-BE49-F238E27FC236}">
                  <a16:creationId xmlns:a16="http://schemas.microsoft.com/office/drawing/2014/main" id="{CA48294A-6642-4772-BC74-D0E0BF26865F}"/>
                </a:ext>
              </a:extLst>
            </p:cNvPr>
            <p:cNvSpPr txBox="1"/>
            <p:nvPr/>
          </p:nvSpPr>
          <p:spPr>
            <a:xfrm>
              <a:off x="7732544" y="5984951"/>
              <a:ext cx="2802657" cy="400110"/>
            </a:xfrm>
            <a:prstGeom prst="rect">
              <a:avLst/>
            </a:prstGeom>
            <a:noFill/>
          </p:spPr>
          <p:txBody>
            <a:bodyPr wrap="square" rtlCol="0">
              <a:spAutoFit/>
            </a:bodyPr>
            <a:lstStyle/>
            <a:p>
              <a:pPr algn="r"/>
              <a:r>
                <a:rPr lang="en-US" sz="2000" b="1" dirty="0">
                  <a:solidFill>
                    <a:schemeClr val="bg1">
                      <a:lumMod val="50000"/>
                    </a:schemeClr>
                  </a:solidFill>
                  <a:latin typeface="Arial" panose="020B0604020202020204" pitchFamily="34" charset="0"/>
                  <a:cs typeface="Arial" panose="020B0604020202020204" pitchFamily="34" charset="0"/>
                </a:rPr>
                <a:t>23 February</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3D1AEE91-8450-481E-8463-0E26964AF830}"/>
              </a:ext>
            </a:extLst>
          </p:cNvPr>
          <p:cNvGrpSpPr/>
          <p:nvPr/>
        </p:nvGrpSpPr>
        <p:grpSpPr>
          <a:xfrm>
            <a:off x="421504" y="1557574"/>
            <a:ext cx="2878399" cy="1086117"/>
            <a:chOff x="1713800" y="3133099"/>
            <a:chExt cx="2878399" cy="1086117"/>
          </a:xfrm>
        </p:grpSpPr>
        <p:sp>
          <p:nvSpPr>
            <p:cNvPr id="47" name="TextBox 46">
              <a:extLst>
                <a:ext uri="{FF2B5EF4-FFF2-40B4-BE49-F238E27FC236}">
                  <a16:creationId xmlns:a16="http://schemas.microsoft.com/office/drawing/2014/main" id="{371999F5-AC79-41F9-BC1D-86B2D3017350}"/>
                </a:ext>
              </a:extLst>
            </p:cNvPr>
            <p:cNvSpPr txBox="1"/>
            <p:nvPr/>
          </p:nvSpPr>
          <p:spPr>
            <a:xfrm>
              <a:off x="1716975" y="3480552"/>
              <a:ext cx="2774702" cy="738664"/>
            </a:xfrm>
            <a:prstGeom prst="rect">
              <a:avLst/>
            </a:prstGeom>
            <a:noFill/>
          </p:spPr>
          <p:txBody>
            <a:bodyPr wrap="square" rtlCol="0">
              <a:spAutoFit/>
            </a:bodyPr>
            <a:lstStyle/>
            <a:p>
              <a:pPr algn="ctr"/>
              <a:r>
                <a:rPr lang="en-US" sz="1400" dirty="0">
                  <a:solidFill>
                    <a:schemeClr val="bg1">
                      <a:lumMod val="65000"/>
                    </a:schemeClr>
                  </a:solidFill>
                </a:rPr>
                <a:t>Appointment of  the fifth Thai Co-Chairman of  the  MTJA, Dr.  </a:t>
              </a:r>
              <a:r>
                <a:rPr lang="en-US" sz="1400" dirty="0" err="1">
                  <a:solidFill>
                    <a:schemeClr val="bg1">
                      <a:lumMod val="65000"/>
                    </a:schemeClr>
                  </a:solidFill>
                </a:rPr>
                <a:t>Kurujit</a:t>
              </a:r>
              <a:r>
                <a:rPr lang="en-US" sz="1400" dirty="0">
                  <a:solidFill>
                    <a:schemeClr val="bg1">
                      <a:lumMod val="65000"/>
                    </a:schemeClr>
                  </a:solidFill>
                </a:rPr>
                <a:t> </a:t>
              </a:r>
              <a:r>
                <a:rPr lang="en-US" sz="1400" dirty="0" err="1">
                  <a:solidFill>
                    <a:schemeClr val="bg1">
                      <a:lumMod val="65000"/>
                    </a:schemeClr>
                  </a:solidFill>
                </a:rPr>
                <a:t>Nakornthap</a:t>
              </a:r>
              <a:r>
                <a:rPr lang="en-US" sz="1400" dirty="0">
                  <a:solidFill>
                    <a:schemeClr val="bg1">
                      <a:lumMod val="65000"/>
                    </a:schemeClr>
                  </a:solidFill>
                </a:rPr>
                <a:t>. </a:t>
              </a:r>
              <a:endParaRPr lang="id-ID" sz="1400" dirty="0">
                <a:solidFill>
                  <a:schemeClr val="bg1">
                    <a:lumMod val="65000"/>
                  </a:schemeClr>
                </a:solidFill>
              </a:endParaRPr>
            </a:p>
          </p:txBody>
        </p:sp>
        <p:sp>
          <p:nvSpPr>
            <p:cNvPr id="48" name="TextBox 47">
              <a:extLst>
                <a:ext uri="{FF2B5EF4-FFF2-40B4-BE49-F238E27FC236}">
                  <a16:creationId xmlns:a16="http://schemas.microsoft.com/office/drawing/2014/main" id="{566D47AE-BD04-4E15-BCD1-2D328B2DFA99}"/>
                </a:ext>
              </a:extLst>
            </p:cNvPr>
            <p:cNvSpPr txBox="1"/>
            <p:nvPr/>
          </p:nvSpPr>
          <p:spPr>
            <a:xfrm>
              <a:off x="1713800" y="3133099"/>
              <a:ext cx="2878399" cy="400110"/>
            </a:xfrm>
            <a:prstGeom prst="rect">
              <a:avLst/>
            </a:prstGeom>
            <a:noFill/>
          </p:spPr>
          <p:txBody>
            <a:bodyPr wrap="square" rtlCol="0">
              <a:spAutoFit/>
            </a:bodyPr>
            <a:lstStyle/>
            <a:p>
              <a:pPr algn="ctr"/>
              <a:r>
                <a:rPr lang="en-US" sz="2000" b="1" dirty="0">
                  <a:solidFill>
                    <a:schemeClr val="bg1">
                      <a:lumMod val="50000"/>
                    </a:schemeClr>
                  </a:solidFill>
                  <a:latin typeface="Arial" panose="020B0604020202020204" pitchFamily="34" charset="0"/>
                  <a:cs typeface="Arial" panose="020B0604020202020204" pitchFamily="34" charset="0"/>
                </a:rPr>
                <a:t>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sp>
        <p:nvSpPr>
          <p:cNvPr id="49" name="TextBox 48">
            <a:extLst>
              <a:ext uri="{FF2B5EF4-FFF2-40B4-BE49-F238E27FC236}">
                <a16:creationId xmlns:a16="http://schemas.microsoft.com/office/drawing/2014/main" id="{12F5AB34-FF60-4FE3-A5E5-4D21CCA2290B}"/>
              </a:ext>
            </a:extLst>
          </p:cNvPr>
          <p:cNvSpPr txBox="1"/>
          <p:nvPr/>
        </p:nvSpPr>
        <p:spPr>
          <a:xfrm>
            <a:off x="8772394" y="5051980"/>
            <a:ext cx="3099841" cy="738664"/>
          </a:xfrm>
          <a:prstGeom prst="rect">
            <a:avLst/>
          </a:prstGeom>
          <a:noFill/>
        </p:spPr>
        <p:txBody>
          <a:bodyPr wrap="square">
            <a:spAutoFit/>
          </a:bodyPr>
          <a:lstStyle/>
          <a:p>
            <a:r>
              <a:rPr lang="en-US" sz="1400" dirty="0">
                <a:solidFill>
                  <a:schemeClr val="bg1">
                    <a:lumMod val="65000"/>
                  </a:schemeClr>
                </a:solidFill>
              </a:rPr>
              <a:t>The  </a:t>
            </a:r>
            <a:r>
              <a:rPr lang="en-US" sz="1400" dirty="0" err="1">
                <a:solidFill>
                  <a:schemeClr val="bg1">
                    <a:lumMod val="65000"/>
                  </a:schemeClr>
                </a:solidFill>
              </a:rPr>
              <a:t>Bulan</a:t>
            </a:r>
            <a:r>
              <a:rPr lang="en-US" sz="1400" dirty="0">
                <a:solidFill>
                  <a:schemeClr val="bg1">
                    <a:lumMod val="65000"/>
                  </a:schemeClr>
                </a:solidFill>
              </a:rPr>
              <a:t> South-Bunga </a:t>
            </a:r>
            <a:r>
              <a:rPr lang="en-US" sz="1400" dirty="0" err="1">
                <a:solidFill>
                  <a:schemeClr val="bg1">
                    <a:lumMod val="65000"/>
                  </a:schemeClr>
                </a:solidFill>
              </a:rPr>
              <a:t>Bakawali</a:t>
            </a:r>
            <a:r>
              <a:rPr lang="en-US" sz="1400" dirty="0">
                <a:solidFill>
                  <a:schemeClr val="bg1">
                    <a:lumMod val="65000"/>
                  </a:schemeClr>
                </a:solidFill>
              </a:rPr>
              <a:t> </a:t>
            </a:r>
            <a:r>
              <a:rPr lang="en-US" sz="1400" dirty="0" err="1">
                <a:solidFill>
                  <a:schemeClr val="bg1">
                    <a:lumMod val="65000"/>
                  </a:schemeClr>
                </a:solidFill>
              </a:rPr>
              <a:t>Unitisation</a:t>
            </a:r>
            <a:r>
              <a:rPr lang="en-US" sz="1400" dirty="0">
                <a:solidFill>
                  <a:schemeClr val="bg1">
                    <a:lumMod val="65000"/>
                  </a:schemeClr>
                </a:solidFill>
              </a:rPr>
              <a:t> Agreement was  signed by  MJA  and  PETRONAS at  MTJA  Office</a:t>
            </a:r>
          </a:p>
        </p:txBody>
      </p:sp>
      <p:pic>
        <p:nvPicPr>
          <p:cNvPr id="5" name="Picture 4">
            <a:extLst>
              <a:ext uri="{FF2B5EF4-FFF2-40B4-BE49-F238E27FC236}">
                <a16:creationId xmlns:a16="http://schemas.microsoft.com/office/drawing/2014/main" id="{5C345F77-70B2-4586-A4EE-838FBDE47DD1}"/>
              </a:ext>
            </a:extLst>
          </p:cNvPr>
          <p:cNvPicPr>
            <a:picLocks noChangeAspect="1"/>
          </p:cNvPicPr>
          <p:nvPr/>
        </p:nvPicPr>
        <p:blipFill>
          <a:blip r:embed="rId2"/>
          <a:stretch>
            <a:fillRect/>
          </a:stretch>
        </p:blipFill>
        <p:spPr>
          <a:xfrm>
            <a:off x="1248230" y="242926"/>
            <a:ext cx="1338097" cy="1348801"/>
          </a:xfrm>
          <a:prstGeom prst="rect">
            <a:avLst/>
          </a:prstGeom>
        </p:spPr>
      </p:pic>
      <p:pic>
        <p:nvPicPr>
          <p:cNvPr id="18" name="Picture 17">
            <a:extLst>
              <a:ext uri="{FF2B5EF4-FFF2-40B4-BE49-F238E27FC236}">
                <a16:creationId xmlns:a16="http://schemas.microsoft.com/office/drawing/2014/main" id="{33692D41-BC27-46DF-90C6-E9163B18283C}"/>
              </a:ext>
            </a:extLst>
          </p:cNvPr>
          <p:cNvPicPr>
            <a:picLocks noChangeAspect="1"/>
          </p:cNvPicPr>
          <p:nvPr/>
        </p:nvPicPr>
        <p:blipFill>
          <a:blip r:embed="rId3"/>
          <a:stretch>
            <a:fillRect/>
          </a:stretch>
        </p:blipFill>
        <p:spPr>
          <a:xfrm>
            <a:off x="6578180" y="4754525"/>
            <a:ext cx="2154455" cy="1016403"/>
          </a:xfrm>
          <a:prstGeom prst="rect">
            <a:avLst/>
          </a:prstGeom>
        </p:spPr>
      </p:pic>
      <p:pic>
        <p:nvPicPr>
          <p:cNvPr id="21" name="Picture 20">
            <a:extLst>
              <a:ext uri="{FF2B5EF4-FFF2-40B4-BE49-F238E27FC236}">
                <a16:creationId xmlns:a16="http://schemas.microsoft.com/office/drawing/2014/main" id="{0A769F57-6B1C-40CA-BF8A-6904316F56A2}"/>
              </a:ext>
            </a:extLst>
          </p:cNvPr>
          <p:cNvPicPr>
            <a:picLocks noChangeAspect="1"/>
          </p:cNvPicPr>
          <p:nvPr/>
        </p:nvPicPr>
        <p:blipFill>
          <a:blip r:embed="rId4"/>
          <a:stretch>
            <a:fillRect/>
          </a:stretch>
        </p:blipFill>
        <p:spPr>
          <a:xfrm>
            <a:off x="8404450" y="3130078"/>
            <a:ext cx="2230435" cy="1089079"/>
          </a:xfrm>
          <a:prstGeom prst="rect">
            <a:avLst/>
          </a:prstGeom>
        </p:spPr>
      </p:pic>
      <p:sp>
        <p:nvSpPr>
          <p:cNvPr id="72" name="TextBox 71">
            <a:extLst>
              <a:ext uri="{FF2B5EF4-FFF2-40B4-BE49-F238E27FC236}">
                <a16:creationId xmlns:a16="http://schemas.microsoft.com/office/drawing/2014/main" id="{3237C24E-824A-40EF-BE0C-492A653E431C}"/>
              </a:ext>
            </a:extLst>
          </p:cNvPr>
          <p:cNvSpPr txBox="1"/>
          <p:nvPr/>
        </p:nvSpPr>
        <p:spPr>
          <a:xfrm>
            <a:off x="3224022" y="6148115"/>
            <a:ext cx="8759852" cy="646331"/>
          </a:xfrm>
          <a:prstGeom prst="rect">
            <a:avLst/>
          </a:prstGeom>
          <a:noFill/>
        </p:spPr>
        <p:txBody>
          <a:bodyPr wrap="square" rtlCol="0">
            <a:spAutoFit/>
          </a:bodyPr>
          <a:lstStyle/>
          <a:p>
            <a:pPr algn="ctr"/>
            <a:r>
              <a:rPr lang="en-US" sz="3600" b="1" dirty="0">
                <a:solidFill>
                  <a:schemeClr val="tx1">
                    <a:lumMod val="65000"/>
                    <a:lumOff val="35000"/>
                  </a:schemeClr>
                </a:solidFill>
                <a:latin typeface="Yu Gothic" panose="020B0400000000000000" pitchFamily="34" charset="-128"/>
                <a:ea typeface="Yu Gothic" panose="020B0400000000000000" pitchFamily="34" charset="-128"/>
              </a:rPr>
              <a:t>2016</a:t>
            </a:r>
            <a:endParaRPr lang="id-ID" sz="3600" b="1" dirty="0">
              <a:solidFill>
                <a:schemeClr val="tx1">
                  <a:lumMod val="65000"/>
                  <a:lumOff val="35000"/>
                </a:schemeClr>
              </a:solidFill>
              <a:latin typeface="Yu Gothic" panose="020B0400000000000000" pitchFamily="34" charset="-128"/>
              <a:ea typeface="Yu Gothic" panose="020B0400000000000000" pitchFamily="34" charset="-128"/>
            </a:endParaRPr>
          </a:p>
        </p:txBody>
      </p:sp>
      <p:pic>
        <p:nvPicPr>
          <p:cNvPr id="29" name="Picture 28">
            <a:extLst>
              <a:ext uri="{FF2B5EF4-FFF2-40B4-BE49-F238E27FC236}">
                <a16:creationId xmlns:a16="http://schemas.microsoft.com/office/drawing/2014/main" id="{57340B10-CB91-490A-9F6D-0AE1820F81A7}"/>
              </a:ext>
            </a:extLst>
          </p:cNvPr>
          <p:cNvPicPr>
            <a:picLocks noChangeAspect="1"/>
          </p:cNvPicPr>
          <p:nvPr/>
        </p:nvPicPr>
        <p:blipFill rotWithShape="1">
          <a:blip r:embed="rId5"/>
          <a:srcRect t="14846"/>
          <a:stretch/>
        </p:blipFill>
        <p:spPr>
          <a:xfrm>
            <a:off x="3410118" y="2673376"/>
            <a:ext cx="2183894" cy="852657"/>
          </a:xfrm>
          <a:prstGeom prst="rect">
            <a:avLst/>
          </a:prstGeom>
        </p:spPr>
      </p:pic>
      <p:grpSp>
        <p:nvGrpSpPr>
          <p:cNvPr id="74" name="Group 73">
            <a:extLst>
              <a:ext uri="{FF2B5EF4-FFF2-40B4-BE49-F238E27FC236}">
                <a16:creationId xmlns:a16="http://schemas.microsoft.com/office/drawing/2014/main" id="{0D694C5C-B7CB-4427-89EE-55DFD193E85D}"/>
              </a:ext>
            </a:extLst>
          </p:cNvPr>
          <p:cNvGrpSpPr/>
          <p:nvPr/>
        </p:nvGrpSpPr>
        <p:grpSpPr>
          <a:xfrm>
            <a:off x="3393469" y="2273266"/>
            <a:ext cx="4144299" cy="2030708"/>
            <a:chOff x="3163518" y="3583693"/>
            <a:chExt cx="4144299" cy="2030708"/>
          </a:xfrm>
        </p:grpSpPr>
        <p:sp>
          <p:nvSpPr>
            <p:cNvPr id="75" name="TextBox 74">
              <a:extLst>
                <a:ext uri="{FF2B5EF4-FFF2-40B4-BE49-F238E27FC236}">
                  <a16:creationId xmlns:a16="http://schemas.microsoft.com/office/drawing/2014/main" id="{8B96562C-D793-4692-9728-71EA21FB7663}"/>
                </a:ext>
              </a:extLst>
            </p:cNvPr>
            <p:cNvSpPr txBox="1"/>
            <p:nvPr/>
          </p:nvSpPr>
          <p:spPr>
            <a:xfrm>
              <a:off x="3163518" y="4875737"/>
              <a:ext cx="4144299" cy="738664"/>
            </a:xfrm>
            <a:prstGeom prst="rect">
              <a:avLst/>
            </a:prstGeom>
            <a:noFill/>
          </p:spPr>
          <p:txBody>
            <a:bodyPr wrap="square" rtlCol="0">
              <a:spAutoFit/>
            </a:bodyPr>
            <a:lstStyle/>
            <a:p>
              <a:r>
                <a:rPr lang="en-US" sz="1400" dirty="0">
                  <a:solidFill>
                    <a:schemeClr val="bg1">
                      <a:lumMod val="65000"/>
                    </a:schemeClr>
                  </a:solidFill>
                </a:rPr>
                <a:t>Supplementary Contract (No.2)  to  the  Production Sharing Contract for  Block B-17-01- 23Aug  2016 (signing  at  MTJA  Office) </a:t>
              </a:r>
              <a:endParaRPr lang="id-ID" sz="1400" dirty="0">
                <a:solidFill>
                  <a:schemeClr val="bg1">
                    <a:lumMod val="65000"/>
                  </a:schemeClr>
                </a:solidFill>
              </a:endParaRPr>
            </a:p>
          </p:txBody>
        </p:sp>
        <p:sp>
          <p:nvSpPr>
            <p:cNvPr id="80" name="TextBox 79">
              <a:extLst>
                <a:ext uri="{FF2B5EF4-FFF2-40B4-BE49-F238E27FC236}">
                  <a16:creationId xmlns:a16="http://schemas.microsoft.com/office/drawing/2014/main" id="{23638F0F-B807-4ABC-93B6-424340683A2E}"/>
                </a:ext>
              </a:extLst>
            </p:cNvPr>
            <p:cNvSpPr txBox="1"/>
            <p:nvPr/>
          </p:nvSpPr>
          <p:spPr>
            <a:xfrm>
              <a:off x="3174989" y="3583693"/>
              <a:ext cx="1849122"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23 August</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81" name="Group 80">
            <a:extLst>
              <a:ext uri="{FF2B5EF4-FFF2-40B4-BE49-F238E27FC236}">
                <a16:creationId xmlns:a16="http://schemas.microsoft.com/office/drawing/2014/main" id="{63061EC6-9284-4E88-B30A-9C7CA6788A65}"/>
              </a:ext>
            </a:extLst>
          </p:cNvPr>
          <p:cNvGrpSpPr/>
          <p:nvPr/>
        </p:nvGrpSpPr>
        <p:grpSpPr>
          <a:xfrm>
            <a:off x="8229134" y="2033217"/>
            <a:ext cx="3628775" cy="804223"/>
            <a:chOff x="-645996" y="5185892"/>
            <a:chExt cx="1547241" cy="804223"/>
          </a:xfrm>
        </p:grpSpPr>
        <p:sp>
          <p:nvSpPr>
            <p:cNvPr id="82" name="TextBox 81">
              <a:extLst>
                <a:ext uri="{FF2B5EF4-FFF2-40B4-BE49-F238E27FC236}">
                  <a16:creationId xmlns:a16="http://schemas.microsoft.com/office/drawing/2014/main" id="{FB0689BD-3A25-4F61-8437-439B8D993C93}"/>
                </a:ext>
              </a:extLst>
            </p:cNvPr>
            <p:cNvSpPr txBox="1"/>
            <p:nvPr/>
          </p:nvSpPr>
          <p:spPr>
            <a:xfrm>
              <a:off x="-645996" y="5466895"/>
              <a:ext cx="1547241" cy="523220"/>
            </a:xfrm>
            <a:prstGeom prst="rect">
              <a:avLst/>
            </a:prstGeom>
            <a:noFill/>
          </p:spPr>
          <p:txBody>
            <a:bodyPr wrap="square" rtlCol="0">
              <a:spAutoFit/>
            </a:bodyPr>
            <a:lstStyle/>
            <a:p>
              <a:r>
                <a:rPr lang="en-US" sz="1400" dirty="0">
                  <a:solidFill>
                    <a:schemeClr val="bg1">
                      <a:lumMod val="65000"/>
                    </a:schemeClr>
                  </a:solidFill>
                </a:rPr>
                <a:t>Reasearch </a:t>
              </a:r>
              <a:r>
                <a:rPr lang="en-US" sz="1400" dirty="0" err="1">
                  <a:solidFill>
                    <a:schemeClr val="bg1">
                      <a:lumMod val="65000"/>
                    </a:schemeClr>
                  </a:solidFill>
                </a:rPr>
                <a:t>Cess</a:t>
              </a:r>
              <a:r>
                <a:rPr lang="en-US" sz="1400" dirty="0">
                  <a:solidFill>
                    <a:schemeClr val="bg1">
                      <a:lumMod val="65000"/>
                    </a:schemeClr>
                  </a:solidFill>
                </a:rPr>
                <a:t> (Signing at  MTJA  Office) MTJA  &amp; </a:t>
              </a:r>
              <a:r>
                <a:rPr lang="en-US" sz="1400" dirty="0" err="1">
                  <a:solidFill>
                    <a:schemeClr val="bg1">
                      <a:lumMod val="65000"/>
                    </a:schemeClr>
                  </a:solidFill>
                </a:rPr>
                <a:t>Universiti</a:t>
              </a:r>
              <a:r>
                <a:rPr lang="en-US" sz="1400" dirty="0">
                  <a:solidFill>
                    <a:schemeClr val="bg1">
                      <a:lumMod val="65000"/>
                    </a:schemeClr>
                  </a:solidFill>
                </a:rPr>
                <a:t> </a:t>
              </a:r>
              <a:r>
                <a:rPr lang="en-US" sz="1400" dirty="0" err="1">
                  <a:solidFill>
                    <a:schemeClr val="bg1">
                      <a:lumMod val="65000"/>
                    </a:schemeClr>
                  </a:solidFill>
                </a:rPr>
                <a:t>Teknologi</a:t>
              </a:r>
              <a:r>
                <a:rPr lang="en-US" sz="1400" dirty="0">
                  <a:solidFill>
                    <a:schemeClr val="bg1">
                      <a:lumMod val="65000"/>
                    </a:schemeClr>
                  </a:solidFill>
                </a:rPr>
                <a:t> Malaysia (UTM)</a:t>
              </a:r>
              <a:endParaRPr lang="id-ID" sz="1400" dirty="0">
                <a:solidFill>
                  <a:schemeClr val="bg1">
                    <a:lumMod val="65000"/>
                  </a:schemeClr>
                </a:solidFill>
              </a:endParaRPr>
            </a:p>
          </p:txBody>
        </p:sp>
        <p:sp>
          <p:nvSpPr>
            <p:cNvPr id="83" name="TextBox 82">
              <a:extLst>
                <a:ext uri="{FF2B5EF4-FFF2-40B4-BE49-F238E27FC236}">
                  <a16:creationId xmlns:a16="http://schemas.microsoft.com/office/drawing/2014/main" id="{D8B1A0B9-10A9-4901-9B51-E80E1E8DB054}"/>
                </a:ext>
              </a:extLst>
            </p:cNvPr>
            <p:cNvSpPr txBox="1"/>
            <p:nvPr/>
          </p:nvSpPr>
          <p:spPr>
            <a:xfrm>
              <a:off x="-645996" y="5185892"/>
              <a:ext cx="838994"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24 August</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32" name="Picture 31">
            <a:extLst>
              <a:ext uri="{FF2B5EF4-FFF2-40B4-BE49-F238E27FC236}">
                <a16:creationId xmlns:a16="http://schemas.microsoft.com/office/drawing/2014/main" id="{15D65F0B-CB66-4283-970C-A62326DC497A}"/>
              </a:ext>
            </a:extLst>
          </p:cNvPr>
          <p:cNvPicPr>
            <a:picLocks noChangeAspect="1"/>
          </p:cNvPicPr>
          <p:nvPr/>
        </p:nvPicPr>
        <p:blipFill rotWithShape="1">
          <a:blip r:embed="rId6"/>
          <a:srcRect t="8154"/>
          <a:stretch/>
        </p:blipFill>
        <p:spPr>
          <a:xfrm>
            <a:off x="6068393" y="2116059"/>
            <a:ext cx="2093376" cy="915368"/>
          </a:xfrm>
          <a:prstGeom prst="rect">
            <a:avLst/>
          </a:prstGeom>
        </p:spPr>
      </p:pic>
      <p:grpSp>
        <p:nvGrpSpPr>
          <p:cNvPr id="84" name="Group 83">
            <a:extLst>
              <a:ext uri="{FF2B5EF4-FFF2-40B4-BE49-F238E27FC236}">
                <a16:creationId xmlns:a16="http://schemas.microsoft.com/office/drawing/2014/main" id="{769C9C95-0CC4-40AD-B5F3-C359C2BCDDC6}"/>
              </a:ext>
            </a:extLst>
          </p:cNvPr>
          <p:cNvGrpSpPr/>
          <p:nvPr/>
        </p:nvGrpSpPr>
        <p:grpSpPr>
          <a:xfrm>
            <a:off x="5944919" y="436606"/>
            <a:ext cx="3955353" cy="1187975"/>
            <a:chOff x="3121990" y="4250925"/>
            <a:chExt cx="2462228" cy="1187975"/>
          </a:xfrm>
        </p:grpSpPr>
        <p:sp>
          <p:nvSpPr>
            <p:cNvPr id="85" name="TextBox 84">
              <a:extLst>
                <a:ext uri="{FF2B5EF4-FFF2-40B4-BE49-F238E27FC236}">
                  <a16:creationId xmlns:a16="http://schemas.microsoft.com/office/drawing/2014/main" id="{F79AB630-5BE3-4A55-9952-7AB6F7322A23}"/>
                </a:ext>
              </a:extLst>
            </p:cNvPr>
            <p:cNvSpPr txBox="1"/>
            <p:nvPr/>
          </p:nvSpPr>
          <p:spPr>
            <a:xfrm>
              <a:off x="3121990" y="4700236"/>
              <a:ext cx="2462228" cy="738664"/>
            </a:xfrm>
            <a:prstGeom prst="rect">
              <a:avLst/>
            </a:prstGeom>
            <a:noFill/>
          </p:spPr>
          <p:txBody>
            <a:bodyPr wrap="square" rtlCol="0">
              <a:spAutoFit/>
            </a:bodyPr>
            <a:lstStyle/>
            <a:p>
              <a:pPr algn="ctr"/>
              <a:r>
                <a:rPr lang="en-US" sz="1400" dirty="0">
                  <a:solidFill>
                    <a:schemeClr val="bg1">
                      <a:lumMod val="65000"/>
                    </a:schemeClr>
                  </a:solidFill>
                </a:rPr>
                <a:t>Appointment of  the  eighth CEO,  Dr.  Witsarut Thungsuntonkhun from  Thailand and  DCEO,  Mr.  Abdul  Muluk bin Abd.  Wahab from Malaysia </a:t>
              </a:r>
              <a:endParaRPr lang="id-ID" sz="1400" dirty="0">
                <a:solidFill>
                  <a:schemeClr val="bg1">
                    <a:lumMod val="65000"/>
                  </a:schemeClr>
                </a:solidFill>
              </a:endParaRPr>
            </a:p>
          </p:txBody>
        </p:sp>
        <p:sp>
          <p:nvSpPr>
            <p:cNvPr id="86" name="TextBox 85">
              <a:extLst>
                <a:ext uri="{FF2B5EF4-FFF2-40B4-BE49-F238E27FC236}">
                  <a16:creationId xmlns:a16="http://schemas.microsoft.com/office/drawing/2014/main" id="{76847C04-9038-46AA-B1BF-8A5B15904D6E}"/>
                </a:ext>
              </a:extLst>
            </p:cNvPr>
            <p:cNvSpPr txBox="1"/>
            <p:nvPr/>
          </p:nvSpPr>
          <p:spPr>
            <a:xfrm>
              <a:off x="3608884" y="4250925"/>
              <a:ext cx="1235919" cy="400110"/>
            </a:xfrm>
            <a:prstGeom prst="rect">
              <a:avLst/>
            </a:prstGeom>
            <a:noFill/>
          </p:spPr>
          <p:txBody>
            <a:bodyPr wrap="square" rtlCol="0">
              <a:spAutoFit/>
            </a:bodyPr>
            <a:lstStyle/>
            <a:p>
              <a:pPr algn="ctr"/>
              <a:r>
                <a:rPr lang="en-US" sz="2000" b="1" dirty="0">
                  <a:solidFill>
                    <a:schemeClr val="bg1">
                      <a:lumMod val="50000"/>
                    </a:schemeClr>
                  </a:solidFill>
                  <a:latin typeface="Arial" panose="020B0604020202020204" pitchFamily="34" charset="0"/>
                  <a:cs typeface="Arial" panose="020B0604020202020204" pitchFamily="34" charset="0"/>
                </a:rPr>
                <a:t>01 October</a:t>
              </a:r>
              <a:endParaRPr lang="id-ID" sz="2000" b="1" dirty="0">
                <a:solidFill>
                  <a:schemeClr val="bg1">
                    <a:lumMod val="50000"/>
                  </a:schemeClr>
                </a:solidFill>
                <a:latin typeface="Arial" panose="020B0604020202020204" pitchFamily="34" charset="0"/>
                <a:cs typeface="Arial" panose="020B0604020202020204" pitchFamily="34" charset="0"/>
              </a:endParaRPr>
            </a:p>
          </p:txBody>
        </p:sp>
      </p:grpSp>
      <p:pic>
        <p:nvPicPr>
          <p:cNvPr id="36" name="Picture 35">
            <a:extLst>
              <a:ext uri="{FF2B5EF4-FFF2-40B4-BE49-F238E27FC236}">
                <a16:creationId xmlns:a16="http://schemas.microsoft.com/office/drawing/2014/main" id="{5A00C00D-DD07-41A9-AB20-9AB9C324788B}"/>
              </a:ext>
            </a:extLst>
          </p:cNvPr>
          <p:cNvPicPr>
            <a:picLocks noChangeAspect="1"/>
          </p:cNvPicPr>
          <p:nvPr/>
        </p:nvPicPr>
        <p:blipFill>
          <a:blip r:embed="rId7"/>
          <a:stretch>
            <a:fillRect/>
          </a:stretch>
        </p:blipFill>
        <p:spPr>
          <a:xfrm>
            <a:off x="9764350" y="690696"/>
            <a:ext cx="1119429" cy="1119429"/>
          </a:xfrm>
          <a:prstGeom prst="rect">
            <a:avLst/>
          </a:prstGeom>
        </p:spPr>
      </p:pic>
      <p:pic>
        <p:nvPicPr>
          <p:cNvPr id="38" name="Picture 37">
            <a:extLst>
              <a:ext uri="{FF2B5EF4-FFF2-40B4-BE49-F238E27FC236}">
                <a16:creationId xmlns:a16="http://schemas.microsoft.com/office/drawing/2014/main" id="{3787957D-B361-4332-B937-E06BF16BCE77}"/>
              </a:ext>
            </a:extLst>
          </p:cNvPr>
          <p:cNvPicPr>
            <a:picLocks noChangeAspect="1"/>
          </p:cNvPicPr>
          <p:nvPr/>
        </p:nvPicPr>
        <p:blipFill>
          <a:blip r:embed="rId8"/>
          <a:stretch>
            <a:fillRect/>
          </a:stretch>
        </p:blipFill>
        <p:spPr>
          <a:xfrm>
            <a:off x="4806663" y="644619"/>
            <a:ext cx="1143000" cy="1086787"/>
          </a:xfrm>
          <a:prstGeom prst="rect">
            <a:avLst/>
          </a:prstGeom>
        </p:spPr>
      </p:pic>
    </p:spTree>
    <p:extLst>
      <p:ext uri="{BB962C8B-B14F-4D97-AF65-F5344CB8AC3E}">
        <p14:creationId xmlns:p14="http://schemas.microsoft.com/office/powerpoint/2010/main" val="2239117654"/>
      </p:ext>
    </p:extLst>
  </p:cSld>
  <p:clrMapOvr>
    <a:masterClrMapping/>
  </p:clrMapOvr>
</p:sld>
</file>

<file path=ppt/theme/theme1.xml><?xml version="1.0" encoding="utf-8"?>
<a:theme xmlns:a="http://schemas.openxmlformats.org/drawingml/2006/main" name="Office Theme">
  <a:themeElements>
    <a:clrScheme name="C6">
      <a:dk1>
        <a:srgbClr val="000000"/>
      </a:dk1>
      <a:lt1>
        <a:srgbClr val="FFFFFF"/>
      </a:lt1>
      <a:dk2>
        <a:srgbClr val="2D3847"/>
      </a:dk2>
      <a:lt2>
        <a:srgbClr val="000000"/>
      </a:lt2>
      <a:accent1>
        <a:srgbClr val="F6D71E"/>
      </a:accent1>
      <a:accent2>
        <a:srgbClr val="F56211"/>
      </a:accent2>
      <a:accent3>
        <a:srgbClr val="A40FE7"/>
      </a:accent3>
      <a:accent4>
        <a:srgbClr val="2FAB8D"/>
      </a:accent4>
      <a:accent5>
        <a:srgbClr val="1CC24F"/>
      </a:accent5>
      <a:accent6>
        <a:srgbClr val="85336A"/>
      </a:accent6>
      <a:hlink>
        <a:srgbClr val="44546A"/>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1200</Words>
  <Application>Microsoft Office PowerPoint</Application>
  <PresentationFormat>Widescreen</PresentationFormat>
  <Paragraphs>155</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12</vt:i4>
      </vt:variant>
    </vt:vector>
  </HeadingPairs>
  <TitlesOfParts>
    <vt:vector size="18" baseType="lpstr">
      <vt:lpstr>Yu Gothic</vt:lpstr>
      <vt:lpstr>Arial</vt:lpstr>
      <vt:lpstr>Calibri</vt:lpstr>
      <vt:lpstr>Montserrat Semi Bold</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Amran Salleh</dc:creator>
  <cp:lastModifiedBy>Amran Salleh</cp:lastModifiedBy>
  <cp:revision>77</cp:revision>
  <dcterms:created xsi:type="dcterms:W3CDTF">2020-11-20T06:00:54Z</dcterms:created>
  <dcterms:modified xsi:type="dcterms:W3CDTF">2022-02-09T04:17:36Z</dcterms:modified>
</cp:coreProperties>
</file>