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26093-E44B-4C96-BE6C-4500D46481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A6BF53-C24A-43EE-A3AF-0C538FB87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A45DAA-34A6-427B-9BEB-90AED21E5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4E11E-3284-481F-BF16-4DACB52335F8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26023B-327E-4787-AE5E-A4F31B30B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AD596-BEFD-4672-9183-20F3A5C15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BA52B-71F1-47F1-A0A7-368806671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490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CEC36-37DA-475E-9F54-C5412DB6A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166C4F-5B7F-44CB-8DA9-2D0C1ED809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7F0CA5-60D9-43F7-8833-73DFBFFA1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4E11E-3284-481F-BF16-4DACB52335F8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C2CD76-6F26-425B-985A-C0E1AB579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1E76C-0740-450C-81B8-67E56DC82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BA52B-71F1-47F1-A0A7-368806671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545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209340-9FD2-4285-8548-0F998F359F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B0CD87-3219-4ACB-996E-91FEE1C593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F2CD16-ABC8-43E9-9E3F-3F4D7B9C5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4E11E-3284-481F-BF16-4DACB52335F8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B31EB5-04CB-44E1-B9F3-04127EF4E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8345B3-CA7E-4AF3-9163-F8BBDCF2E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BA52B-71F1-47F1-A0A7-368806671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33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2EBCA-C6DE-40A2-B438-8F4044378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A683F1-4CA2-4A5A-B601-1CA2EF0B7D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92801D-A242-4433-A504-710FB263C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4E11E-3284-481F-BF16-4DACB52335F8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E43E3E-418B-493E-86A8-AC3DB0F20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E06667-14C7-4E02-ABB8-9789CD77E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BA52B-71F1-47F1-A0A7-368806671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08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6C98D-C9A4-4FD3-A61D-1C8080476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2CDB8A-D815-4717-88FF-2D4E23E1F3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4A420D-45EF-4D38-9CCE-D0DF75670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4E11E-3284-481F-BF16-4DACB52335F8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A3A668-F66D-4E24-BD09-F40389A39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4DF71E-00BB-4212-BA72-6D526AF1B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BA52B-71F1-47F1-A0A7-368806671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79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09F64-9658-4B80-9928-2F8E8BDFC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A04B84-2638-4FE7-A75A-7BA19C1EC5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DBBD7D-5A9E-4EE1-A9EF-833B128642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C617DE-0776-4A70-94E1-B5A9A8C05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4E11E-3284-481F-BF16-4DACB52335F8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C96208-3BFF-4ECA-B132-CDFB1BCD6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B1B725-0C39-45C1-9878-9D175B233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BA52B-71F1-47F1-A0A7-368806671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951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5957F-508E-46A9-A3EE-8FFC868D2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7EB3C9-038C-4DDD-BEA0-AFF6F45226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4A88AD-1A49-4FC9-BA8D-6E4D53083C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6B18F9-8979-41C4-BE49-B1063590A5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18D0B1-1815-4A74-BE2A-9622A902E9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28F81B-C801-451B-8BC3-67A1FDC02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4E11E-3284-481F-BF16-4DACB52335F8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C33466-4686-4CDF-A353-7005272AE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E98A34-0F2F-45AE-935A-D860CC9A7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BA52B-71F1-47F1-A0A7-368806671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7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4473E-7FD6-434A-80C4-71CE2D260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D7ECFE-6467-4460-A30A-2C9009C04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4E11E-3284-481F-BF16-4DACB52335F8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A3DF73-C71E-44E5-90DB-720F2704A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28B4EE-3EB8-48FD-B2BC-A933E6907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BA52B-71F1-47F1-A0A7-368806671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854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1C6DD9-6606-4954-9F93-E817E9CEE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4E11E-3284-481F-BF16-4DACB52335F8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0A61AA-37EB-4AF4-AC31-7A6C3C4BA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AC1E20-CF3D-4DC3-9121-2C16333B8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BA52B-71F1-47F1-A0A7-368806671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3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8B835-A4FC-411F-A067-7116D1D51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5825C3-08A6-43D5-820E-F9A91C8D3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516467-1AE0-4A90-95FE-B6363E47B9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DDFCFE-BE8E-4576-8A80-CBE711FC5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4E11E-3284-481F-BF16-4DACB52335F8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DE2FFD-20E5-4535-AE20-AA968453B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211012-393F-409A-8DBD-5CE230FB0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BA52B-71F1-47F1-A0A7-368806671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170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AAB71-9FD2-4C50-924A-F82C6B214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6F54F8-64BE-44B4-807F-7E951591DD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29B2F0-6DF2-4156-8E23-B7F649DAD9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5CA1A9-CECB-4DC9-A2ED-48F4B4F80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4E11E-3284-481F-BF16-4DACB52335F8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870243-5830-41A3-8C1A-0658C50C0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F9E105-22F9-4579-94F0-21A527F27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BA52B-71F1-47F1-A0A7-368806671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965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01ACB1-2A01-4B50-B9E3-949A55281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BDC343-D1FA-48DC-BFB4-3EF6C934DE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71D9E-7574-4886-A70D-919A65A3ED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4E11E-3284-481F-BF16-4DACB52335F8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AEA8A3-B8EE-47CC-BC38-B6BB066A7A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58F8C4-ED4A-44CF-AA46-E14E3C8087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BA52B-71F1-47F1-A0A7-368806671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139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">
            <a:extLst>
              <a:ext uri="{FF2B5EF4-FFF2-40B4-BE49-F238E27FC236}">
                <a16:creationId xmlns:a16="http://schemas.microsoft.com/office/drawing/2014/main" id="{5D017137-784E-4C77-B966-DF55ABF12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4816" y="979753"/>
            <a:ext cx="1998864" cy="5539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Mr.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Supat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Napanoparatkaew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Deputy Chief Executive Officer 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MTJA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AE9D9D-24D3-409A-B16C-273BED4034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7763" y="5495574"/>
            <a:ext cx="2646710" cy="5539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Ms </a:t>
            </a:r>
            <a:r>
              <a:rPr lang="fi-FI" sz="1000" b="1" dirty="0">
                <a:latin typeface="Arial" panose="020B0604020202020204" pitchFamily="34" charset="0"/>
                <a:cs typeface="Arial" panose="020B0604020202020204" pitchFamily="34" charset="0"/>
              </a:rPr>
              <a:t>Raja Puteri Norazlina Raja Abdullah 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E&amp;P Manager 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MTJA </a:t>
            </a:r>
          </a:p>
        </p:txBody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37E9F788-5EE9-4D11-A622-F9159CB153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2303" y="5496140"/>
            <a:ext cx="1525694" cy="5539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Mr. Wijaiyut Prapawit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E&amp;P Assistant Manager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MTJA </a:t>
            </a:r>
          </a:p>
        </p:txBody>
      </p:sp>
      <p:sp>
        <p:nvSpPr>
          <p:cNvPr id="7" name="TextBox 2">
            <a:extLst>
              <a:ext uri="{FF2B5EF4-FFF2-40B4-BE49-F238E27FC236}">
                <a16:creationId xmlns:a16="http://schemas.microsoft.com/office/drawing/2014/main" id="{4BFC3A25-CCE2-4B7C-AD51-71D1DAE638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8657" y="5493219"/>
            <a:ext cx="1882085" cy="5539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Dr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Vichai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Maroongroge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Pre-Development Team Lead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Carigali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Hess)  </a:t>
            </a:r>
          </a:p>
        </p:txBody>
      </p:sp>
      <p:sp>
        <p:nvSpPr>
          <p:cNvPr id="8" name="TextBox 2">
            <a:extLst>
              <a:ext uri="{FF2B5EF4-FFF2-40B4-BE49-F238E27FC236}">
                <a16:creationId xmlns:a16="http://schemas.microsoft.com/office/drawing/2014/main" id="{D4D6AFD2-45E6-4450-BF2F-BEB424AD8B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8423" y="5486696"/>
            <a:ext cx="1756421" cy="5539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Mr.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Kavin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Punyasmita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CPOC Sub-Surface Planner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Carigali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PTTEPI)</a:t>
            </a:r>
          </a:p>
        </p:txBody>
      </p:sp>
      <p:sp>
        <p:nvSpPr>
          <p:cNvPr id="9" name="TextBox 2">
            <a:extLst>
              <a:ext uri="{FF2B5EF4-FFF2-40B4-BE49-F238E27FC236}">
                <a16:creationId xmlns:a16="http://schemas.microsoft.com/office/drawing/2014/main" id="{E962F515-AA37-4443-A01C-74DB9FEDF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9108" y="2646129"/>
            <a:ext cx="2177510" cy="707886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Nor </a:t>
            </a:r>
            <a:r>
              <a:rPr lang="en-US" sz="1000" b="1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Azlina</a:t>
            </a: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binti </a:t>
            </a:r>
            <a:r>
              <a:rPr lang="en-US" sz="1000" b="1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Ariffin</a:t>
            </a:r>
            <a:endParaRPr lang="en-US" sz="1000" b="1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Secretary,</a:t>
            </a:r>
          </a:p>
          <a:p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Transfer of Technology and R&amp;D Commercialization, MOSTI</a:t>
            </a:r>
          </a:p>
        </p:txBody>
      </p:sp>
      <p:sp>
        <p:nvSpPr>
          <p:cNvPr id="10" name="TextBox 2">
            <a:extLst>
              <a:ext uri="{FF2B5EF4-FFF2-40B4-BE49-F238E27FC236}">
                <a16:creationId xmlns:a16="http://schemas.microsoft.com/office/drawing/2014/main" id="{845E0782-BA17-471A-BDE9-50F4FB565C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9108" y="1770373"/>
            <a:ext cx="2177510" cy="707886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Mdm. </a:t>
            </a:r>
            <a:r>
              <a:rPr lang="en-US" sz="1000" b="1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Zaeidah</a:t>
            </a: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Mohamed </a:t>
            </a:r>
            <a:r>
              <a:rPr lang="en-US" sz="1000" b="1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endParaRPr lang="en-US" sz="1000" b="1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Director,</a:t>
            </a:r>
          </a:p>
          <a:p>
            <a:pPr eaLnBrk="1" hangingPunct="1">
              <a:defRPr/>
            </a:pPr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Energy Division,</a:t>
            </a:r>
          </a:p>
          <a:p>
            <a:pPr eaLnBrk="1" hangingPunct="1">
              <a:defRPr/>
            </a:pPr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Economic Planning Unit</a:t>
            </a:r>
          </a:p>
        </p:txBody>
      </p:sp>
      <p:sp>
        <p:nvSpPr>
          <p:cNvPr id="11" name="TextBox 2">
            <a:extLst>
              <a:ext uri="{FF2B5EF4-FFF2-40B4-BE49-F238E27FC236}">
                <a16:creationId xmlns:a16="http://schemas.microsoft.com/office/drawing/2014/main" id="{47A512D5-468B-47CB-B36D-05438C9B87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9108" y="3557849"/>
            <a:ext cx="2177510" cy="707886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Nasir bin </a:t>
            </a:r>
            <a:r>
              <a:rPr lang="en-US" sz="1000" b="1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Darmen</a:t>
            </a:r>
            <a:endParaRPr lang="en-US" sz="1000" b="1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Chief Technology Officer,</a:t>
            </a:r>
          </a:p>
          <a:p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 Research and Technology</a:t>
            </a:r>
          </a:p>
          <a:p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PETRONAS Research </a:t>
            </a:r>
            <a:r>
              <a:rPr lang="en-US" sz="1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Sdn</a:t>
            </a:r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Bhd</a:t>
            </a:r>
            <a:endParaRPr lang="en-US" sz="10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12" name="TextBox 2">
            <a:extLst>
              <a:ext uri="{FF2B5EF4-FFF2-40B4-BE49-F238E27FC236}">
                <a16:creationId xmlns:a16="http://schemas.microsoft.com/office/drawing/2014/main" id="{8A3DCC49-8182-4740-9702-E9E2BBF8B5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9108" y="962567"/>
            <a:ext cx="2199782" cy="553998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lvl="0"/>
            <a:r>
              <a:rPr lang="en-US" sz="1000" b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Datuk Joseph Podtung</a:t>
            </a:r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Chief Executive Officer</a:t>
            </a:r>
          </a:p>
          <a:p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MTJA</a:t>
            </a:r>
          </a:p>
        </p:txBody>
      </p:sp>
      <p:sp>
        <p:nvSpPr>
          <p:cNvPr id="13" name="TextBox 2">
            <a:extLst>
              <a:ext uri="{FF2B5EF4-FFF2-40B4-BE49-F238E27FC236}">
                <a16:creationId xmlns:a16="http://schemas.microsoft.com/office/drawing/2014/main" id="{3A9B7FC8-B51F-41A2-AC60-8C01D0E2E8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4406" y="2677495"/>
            <a:ext cx="1998864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Ms.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Jomkwan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Polak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Plan and Policy Analyst, (Professional Level), Ministry of Energy</a:t>
            </a:r>
          </a:p>
        </p:txBody>
      </p:sp>
      <p:sp>
        <p:nvSpPr>
          <p:cNvPr id="14" name="TextBox 2">
            <a:extLst>
              <a:ext uri="{FF2B5EF4-FFF2-40B4-BE49-F238E27FC236}">
                <a16:creationId xmlns:a16="http://schemas.microsoft.com/office/drawing/2014/main" id="{AAA01F01-5398-4268-8EE6-036F9D31A8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4406" y="1811178"/>
            <a:ext cx="1998864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Dr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Chanida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Kaewkor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Geologist, Senior Professional Level (Leader of MTJDA Group), DMF</a:t>
            </a:r>
          </a:p>
        </p:txBody>
      </p:sp>
      <p:sp>
        <p:nvSpPr>
          <p:cNvPr id="15" name="TextBox 2">
            <a:extLst>
              <a:ext uri="{FF2B5EF4-FFF2-40B4-BE49-F238E27FC236}">
                <a16:creationId xmlns:a16="http://schemas.microsoft.com/office/drawing/2014/main" id="{938B173E-E065-406B-95DD-12E919253A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2162" y="3551895"/>
            <a:ext cx="1998864" cy="8617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Ms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Dusadee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Chareonchitswad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Deputy Executive Director of Petroleum Institution of Thailand (PTIT)</a:t>
            </a:r>
          </a:p>
        </p:txBody>
      </p:sp>
      <p:sp>
        <p:nvSpPr>
          <p:cNvPr id="16" name="TextBox 2">
            <a:extLst>
              <a:ext uri="{FF2B5EF4-FFF2-40B4-BE49-F238E27FC236}">
                <a16:creationId xmlns:a16="http://schemas.microsoft.com/office/drawing/2014/main" id="{2A8431FC-F60B-4D80-8DCC-8248288909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4670" y="1060327"/>
            <a:ext cx="1428361" cy="276999"/>
          </a:xfrm>
          <a:prstGeom prst="rect">
            <a:avLst/>
          </a:prstGeom>
          <a:solidFill>
            <a:srgbClr val="CC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algn="ctr" eaLnBrk="1" hangingPunct="1">
              <a:defRPr/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Co-Chairperson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Line 4">
            <a:extLst>
              <a:ext uri="{FF2B5EF4-FFF2-40B4-BE49-F238E27FC236}">
                <a16:creationId xmlns:a16="http://schemas.microsoft.com/office/drawing/2014/main" id="{07E53E07-9E36-4543-9B0B-5CBADABDD76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53030" y="1174282"/>
            <a:ext cx="1592605" cy="2249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lIns="0" tIns="0" rIns="0" bIns="0" anchor="ctr">
            <a:spAutoFit/>
          </a:bodyPr>
          <a:lstStyle/>
          <a:p>
            <a:endParaRPr lang="en-MY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Line 4">
            <a:extLst>
              <a:ext uri="{FF2B5EF4-FFF2-40B4-BE49-F238E27FC236}">
                <a16:creationId xmlns:a16="http://schemas.microsoft.com/office/drawing/2014/main" id="{D0BA7826-6F6C-4799-83D8-A6E7A1868B6C}"/>
              </a:ext>
            </a:extLst>
          </p:cNvPr>
          <p:cNvSpPr>
            <a:spLocks noChangeShapeType="1"/>
          </p:cNvSpPr>
          <p:nvPr/>
        </p:nvSpPr>
        <p:spPr bwMode="auto">
          <a:xfrm>
            <a:off x="3643681" y="1173318"/>
            <a:ext cx="1680989" cy="2249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lIns="0" tIns="0" rIns="0" bIns="0" anchor="ctr">
            <a:spAutoFit/>
          </a:bodyPr>
          <a:lstStyle/>
          <a:p>
            <a:endParaRPr lang="en-MY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6CB7852-8723-4DE4-990D-0E8797097536}"/>
              </a:ext>
            </a:extLst>
          </p:cNvPr>
          <p:cNvSpPr txBox="1"/>
          <p:nvPr/>
        </p:nvSpPr>
        <p:spPr>
          <a:xfrm>
            <a:off x="1955982" y="593039"/>
            <a:ext cx="25281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Representative from Thailand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0FE3658-95F6-4A70-A2DA-CB29E4AAF412}"/>
              </a:ext>
            </a:extLst>
          </p:cNvPr>
          <p:cNvSpPr txBox="1"/>
          <p:nvPr/>
        </p:nvSpPr>
        <p:spPr>
          <a:xfrm>
            <a:off x="7707828" y="593039"/>
            <a:ext cx="25523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Representative from Malaysia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4281EF9-7EB4-4C66-AFD8-79938820D32E}"/>
              </a:ext>
            </a:extLst>
          </p:cNvPr>
          <p:cNvSpPr txBox="1"/>
          <p:nvPr/>
        </p:nvSpPr>
        <p:spPr>
          <a:xfrm>
            <a:off x="5842884" y="5155765"/>
            <a:ext cx="10502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Secretariat</a:t>
            </a:r>
          </a:p>
        </p:txBody>
      </p:sp>
      <p:sp>
        <p:nvSpPr>
          <p:cNvPr id="22" name="TextBox 2">
            <a:extLst>
              <a:ext uri="{FF2B5EF4-FFF2-40B4-BE49-F238E27FC236}">
                <a16:creationId xmlns:a16="http://schemas.microsoft.com/office/drawing/2014/main" id="{A319B503-E97F-4AA4-A46F-03517A0CAB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7880" y="3548054"/>
            <a:ext cx="1998864" cy="5539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Mrs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Prapai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Numthavaj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Senior Advisor Petroleum Institution of Thailand (PTIT)</a:t>
            </a:r>
          </a:p>
        </p:txBody>
      </p:sp>
      <p:sp>
        <p:nvSpPr>
          <p:cNvPr id="23" name="TextBox 2">
            <a:extLst>
              <a:ext uri="{FF2B5EF4-FFF2-40B4-BE49-F238E27FC236}">
                <a16:creationId xmlns:a16="http://schemas.microsoft.com/office/drawing/2014/main" id="{0813D31D-0CC4-40C3-985D-25DF48DF98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7880" y="2675155"/>
            <a:ext cx="1998864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Ms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Natthawee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Ruksakwaew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Plan and Policy Analyst, (Professional Level), Ministry of Energy</a:t>
            </a:r>
          </a:p>
        </p:txBody>
      </p:sp>
      <p:sp>
        <p:nvSpPr>
          <p:cNvPr id="24" name="TextBox 2">
            <a:extLst>
              <a:ext uri="{FF2B5EF4-FFF2-40B4-BE49-F238E27FC236}">
                <a16:creationId xmlns:a16="http://schemas.microsoft.com/office/drawing/2014/main" id="{3EF8B483-A037-4E04-AECA-D9C08B9E4B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2805" y="2704235"/>
            <a:ext cx="2177510" cy="861774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Mdm. </a:t>
            </a:r>
            <a:r>
              <a:rPr lang="en-US" sz="1000" b="1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Fairul</a:t>
            </a: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Azida</a:t>
            </a: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binti </a:t>
            </a:r>
            <a:r>
              <a:rPr lang="en-US" sz="1000" b="1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Shaharudin</a:t>
            </a:r>
            <a:endParaRPr lang="en-US" sz="1000" b="1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Senior Under Secretary </a:t>
            </a:r>
          </a:p>
          <a:p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Transfer of Technology and R&amp;D Commercialization, MOSTI</a:t>
            </a:r>
          </a:p>
        </p:txBody>
      </p:sp>
      <p:sp>
        <p:nvSpPr>
          <p:cNvPr id="25" name="TextBox 2">
            <a:extLst>
              <a:ext uri="{FF2B5EF4-FFF2-40B4-BE49-F238E27FC236}">
                <a16:creationId xmlns:a16="http://schemas.microsoft.com/office/drawing/2014/main" id="{263DFFA4-9E32-4E79-AA45-0C86C6181B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2440" y="1891147"/>
            <a:ext cx="2177510" cy="707886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Mr. Moktar </a:t>
            </a:r>
            <a:r>
              <a:rPr lang="en-US" sz="1000" b="1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Idham</a:t>
            </a: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Musa</a:t>
            </a:r>
          </a:p>
          <a:p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Deputy Director II, </a:t>
            </a:r>
          </a:p>
          <a:p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Energy Division</a:t>
            </a:r>
          </a:p>
          <a:p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Economic Planning Unit</a:t>
            </a:r>
            <a:endParaRPr lang="en-US" sz="10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26" name="TextBox 2">
            <a:extLst>
              <a:ext uri="{FF2B5EF4-FFF2-40B4-BE49-F238E27FC236}">
                <a16:creationId xmlns:a16="http://schemas.microsoft.com/office/drawing/2014/main" id="{1C3E71BF-4AD5-4750-8584-9E6DF64E38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3705" y="3697519"/>
            <a:ext cx="2177510" cy="707886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</a:t>
            </a:r>
            <a:r>
              <a:rPr lang="en-US" sz="1000" b="1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Shahidah</a:t>
            </a: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binti</a:t>
            </a: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Mohd</a:t>
            </a: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Shariff</a:t>
            </a:r>
          </a:p>
          <a:p>
            <a:pPr eaLnBrk="1" hangingPunct="1">
              <a:defRPr/>
            </a:pPr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Chief Executive Officer (CEO) and Head Technology Research</a:t>
            </a:r>
          </a:p>
          <a:p>
            <a:pPr eaLnBrk="1" hangingPunct="1">
              <a:defRPr/>
            </a:pPr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PETRONAS Research </a:t>
            </a:r>
            <a:r>
              <a:rPr lang="en-US" sz="1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Sdn</a:t>
            </a:r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Bhd</a:t>
            </a:r>
            <a:endParaRPr lang="en-US" sz="10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AAAC07A-4BC4-4166-AAD3-1FD1D2CF7C1F}"/>
              </a:ext>
            </a:extLst>
          </p:cNvPr>
          <p:cNvSpPr txBox="1"/>
          <p:nvPr/>
        </p:nvSpPr>
        <p:spPr>
          <a:xfrm>
            <a:off x="4968894" y="1583349"/>
            <a:ext cx="17972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Alternate representative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20C9086-670B-4587-ABCD-5E3E77AF5DE6}"/>
              </a:ext>
            </a:extLst>
          </p:cNvPr>
          <p:cNvSpPr txBox="1"/>
          <p:nvPr/>
        </p:nvSpPr>
        <p:spPr>
          <a:xfrm>
            <a:off x="37019" y="5484710"/>
            <a:ext cx="1966544" cy="5539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ngsana New" pitchFamily="18" charset="-34"/>
              </a:defRPr>
            </a:lvl9pPr>
          </a:lstStyle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Mr. </a:t>
            </a:r>
            <a:r>
              <a:rPr lang="en-US" dirty="0" err="1">
                <a:solidFill>
                  <a:schemeClr val="tx1"/>
                </a:solidFill>
              </a:rPr>
              <a:t>Tongchai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Tonsuwannarat</a:t>
            </a:r>
            <a:endParaRPr lang="en-US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b="0" dirty="0">
                <a:solidFill>
                  <a:schemeClr val="tx1"/>
                </a:solidFill>
              </a:rPr>
              <a:t>Advisor of PTIT (PTIT)</a:t>
            </a:r>
          </a:p>
          <a:p>
            <a:pPr>
              <a:defRPr/>
            </a:pPr>
            <a:endParaRPr lang="en-MY" b="0" dirty="0">
              <a:solidFill>
                <a:schemeClr val="tx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22A8AF1-6540-4049-B5BE-778EE3EB487A}"/>
              </a:ext>
            </a:extLst>
          </p:cNvPr>
          <p:cNvSpPr txBox="1"/>
          <p:nvPr/>
        </p:nvSpPr>
        <p:spPr>
          <a:xfrm>
            <a:off x="10001501" y="5493219"/>
            <a:ext cx="2162113" cy="553998"/>
          </a:xfrm>
          <a:prstGeom prst="rect">
            <a:avLst/>
          </a:prstGeom>
          <a:solidFill>
            <a:srgbClr val="5B9BD5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ngsana New" pitchFamily="18" charset="-34"/>
              </a:defRPr>
            </a:lvl9pPr>
          </a:lstStyle>
          <a:p>
            <a:r>
              <a:rPr lang="sv-SE" dirty="0">
                <a:solidFill>
                  <a:schemeClr val="tx1"/>
                </a:solidFill>
              </a:rPr>
              <a:t>Dr M Faizal B Sedaralit</a:t>
            </a:r>
          </a:p>
          <a:p>
            <a:r>
              <a:rPr lang="en-US" b="0" dirty="0">
                <a:solidFill>
                  <a:schemeClr val="tx1"/>
                </a:solidFill>
              </a:rPr>
              <a:t>Chief Scientist in Group Research and Technology (GR&amp;T) (PRSB)</a:t>
            </a:r>
            <a:endParaRPr lang="en-MY" b="0" dirty="0">
              <a:solidFill>
                <a:schemeClr val="tx1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BBE0EE4-9AD9-4A38-AB2D-E36F658A9C6A}"/>
              </a:ext>
            </a:extLst>
          </p:cNvPr>
          <p:cNvSpPr txBox="1"/>
          <p:nvPr/>
        </p:nvSpPr>
        <p:spPr>
          <a:xfrm>
            <a:off x="1180817" y="5138770"/>
            <a:ext cx="1595309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100" b="1" i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MY" dirty="0">
                <a:solidFill>
                  <a:schemeClr val="tx1"/>
                </a:solidFill>
              </a:rPr>
              <a:t>Technical Evaluators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485A960-697E-4C53-8D7C-8CD98DA9A05B}"/>
              </a:ext>
            </a:extLst>
          </p:cNvPr>
          <p:cNvSpPr txBox="1"/>
          <p:nvPr/>
        </p:nvSpPr>
        <p:spPr>
          <a:xfrm>
            <a:off x="7763226" y="4635209"/>
            <a:ext cx="9797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Operators</a:t>
            </a:r>
          </a:p>
        </p:txBody>
      </p:sp>
      <p:sp>
        <p:nvSpPr>
          <p:cNvPr id="32" name="TextBox 2">
            <a:extLst>
              <a:ext uri="{FF2B5EF4-FFF2-40B4-BE49-F238E27FC236}">
                <a16:creationId xmlns:a16="http://schemas.microsoft.com/office/drawing/2014/main" id="{EB083018-8C17-4B98-B7A9-7F58C0A339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8743" y="4520094"/>
            <a:ext cx="1525694" cy="5539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William Ramsay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General Manager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Carigali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Hess)  </a:t>
            </a:r>
          </a:p>
        </p:txBody>
      </p:sp>
      <p:sp>
        <p:nvSpPr>
          <p:cNvPr id="33" name="TextBox 2">
            <a:extLst>
              <a:ext uri="{FF2B5EF4-FFF2-40B4-BE49-F238E27FC236}">
                <a16:creationId xmlns:a16="http://schemas.microsoft.com/office/drawing/2014/main" id="{383A3E38-D3B3-4C3E-9DA4-D00887655E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3533" y="4521036"/>
            <a:ext cx="1756421" cy="5539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Dr. Terapol Phoonsiri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General Manager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Carigali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PTTEPI)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612A457-2A71-4E53-8705-E12B6CD1B16A}"/>
              </a:ext>
            </a:extLst>
          </p:cNvPr>
          <p:cNvSpPr txBox="1"/>
          <p:nvPr/>
        </p:nvSpPr>
        <p:spPr>
          <a:xfrm>
            <a:off x="9415874" y="5147780"/>
            <a:ext cx="1595309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100" b="1" i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MY" dirty="0">
                <a:solidFill>
                  <a:schemeClr val="tx1"/>
                </a:solidFill>
              </a:rPr>
              <a:t>Technical Evaluators</a:t>
            </a:r>
          </a:p>
        </p:txBody>
      </p:sp>
    </p:spTree>
    <p:extLst>
      <p:ext uri="{BB962C8B-B14F-4D97-AF65-F5344CB8AC3E}">
        <p14:creationId xmlns:p14="http://schemas.microsoft.com/office/powerpoint/2010/main" val="4057522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">
            <a:extLst>
              <a:ext uri="{FF2B5EF4-FFF2-40B4-BE49-F238E27FC236}">
                <a16:creationId xmlns:a16="http://schemas.microsoft.com/office/drawing/2014/main" id="{5D017137-784E-4C77-B966-DF55ABF12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4816" y="979753"/>
            <a:ext cx="1998864" cy="5539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Mr.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Supat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Napanoparatkaew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Deputy Chief Executive Officer 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MTJA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AE9D9D-24D3-409A-B16C-273BED4034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7763" y="5495574"/>
            <a:ext cx="2646710" cy="5539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Ms </a:t>
            </a:r>
            <a:r>
              <a:rPr lang="fi-FI" sz="1000" b="1" dirty="0">
                <a:latin typeface="Arial" panose="020B0604020202020204" pitchFamily="34" charset="0"/>
                <a:cs typeface="Arial" panose="020B0604020202020204" pitchFamily="34" charset="0"/>
              </a:rPr>
              <a:t>Raja Puteri Norazlina Raja Abdullah 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E&amp;P Manager 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MTJA </a:t>
            </a:r>
          </a:p>
        </p:txBody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37E9F788-5EE9-4D11-A622-F9159CB153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2303" y="5496140"/>
            <a:ext cx="1525694" cy="5539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Mr. Wijaiyut Prapawit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E&amp;P Assistant Manager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MTJA </a:t>
            </a:r>
          </a:p>
        </p:txBody>
      </p:sp>
      <p:sp>
        <p:nvSpPr>
          <p:cNvPr id="7" name="TextBox 2">
            <a:extLst>
              <a:ext uri="{FF2B5EF4-FFF2-40B4-BE49-F238E27FC236}">
                <a16:creationId xmlns:a16="http://schemas.microsoft.com/office/drawing/2014/main" id="{4BFC3A25-CCE2-4B7C-AD51-71D1DAE638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8657" y="5493219"/>
            <a:ext cx="1882085" cy="5539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Dr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Vichai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Maroongroge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Pre-Development Team Lead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Carigali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Hess)  </a:t>
            </a:r>
          </a:p>
        </p:txBody>
      </p:sp>
      <p:sp>
        <p:nvSpPr>
          <p:cNvPr id="8" name="TextBox 2">
            <a:extLst>
              <a:ext uri="{FF2B5EF4-FFF2-40B4-BE49-F238E27FC236}">
                <a16:creationId xmlns:a16="http://schemas.microsoft.com/office/drawing/2014/main" id="{D4D6AFD2-45E6-4450-BF2F-BEB424AD8B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8423" y="5486696"/>
            <a:ext cx="1756421" cy="5539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Mr.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Kavin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Punyasmita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CPOC Sub-Surface Planner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Carigali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PTTEPI)</a:t>
            </a:r>
          </a:p>
        </p:txBody>
      </p:sp>
      <p:sp>
        <p:nvSpPr>
          <p:cNvPr id="9" name="TextBox 2">
            <a:extLst>
              <a:ext uri="{FF2B5EF4-FFF2-40B4-BE49-F238E27FC236}">
                <a16:creationId xmlns:a16="http://schemas.microsoft.com/office/drawing/2014/main" id="{E962F515-AA37-4443-A01C-74DB9FEDF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9108" y="2646129"/>
            <a:ext cx="2177510" cy="707886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Nor </a:t>
            </a:r>
            <a:r>
              <a:rPr lang="en-US" sz="1000" b="1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Azlina</a:t>
            </a: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binti </a:t>
            </a:r>
            <a:r>
              <a:rPr lang="en-US" sz="1000" b="1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Ariffin</a:t>
            </a:r>
            <a:endParaRPr lang="en-US" sz="1000" b="1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Secretary,</a:t>
            </a:r>
          </a:p>
          <a:p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Transfer of Technology and R&amp;D Commercialization, MOSTI</a:t>
            </a:r>
          </a:p>
        </p:txBody>
      </p:sp>
      <p:sp>
        <p:nvSpPr>
          <p:cNvPr id="10" name="TextBox 2">
            <a:extLst>
              <a:ext uri="{FF2B5EF4-FFF2-40B4-BE49-F238E27FC236}">
                <a16:creationId xmlns:a16="http://schemas.microsoft.com/office/drawing/2014/main" id="{845E0782-BA17-471A-BDE9-50F4FB565C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9108" y="1770373"/>
            <a:ext cx="2177510" cy="707886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Mdm. </a:t>
            </a:r>
            <a:r>
              <a:rPr lang="en-US" sz="1000" b="1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Zaeidah</a:t>
            </a: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Mohamed </a:t>
            </a:r>
            <a:r>
              <a:rPr lang="en-US" sz="1000" b="1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endParaRPr lang="en-US" sz="1000" b="1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Director,</a:t>
            </a:r>
          </a:p>
          <a:p>
            <a:pPr eaLnBrk="1" hangingPunct="1">
              <a:defRPr/>
            </a:pPr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Energy Division,</a:t>
            </a:r>
          </a:p>
          <a:p>
            <a:pPr eaLnBrk="1" hangingPunct="1">
              <a:defRPr/>
            </a:pPr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Economic Planning Unit</a:t>
            </a:r>
          </a:p>
        </p:txBody>
      </p:sp>
      <p:sp>
        <p:nvSpPr>
          <p:cNvPr id="11" name="TextBox 2">
            <a:extLst>
              <a:ext uri="{FF2B5EF4-FFF2-40B4-BE49-F238E27FC236}">
                <a16:creationId xmlns:a16="http://schemas.microsoft.com/office/drawing/2014/main" id="{47A512D5-468B-47CB-B36D-05438C9B87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9108" y="3557849"/>
            <a:ext cx="2177510" cy="707886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Nasir bin </a:t>
            </a:r>
            <a:r>
              <a:rPr lang="en-US" sz="1000" b="1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Darmen</a:t>
            </a:r>
            <a:endParaRPr lang="en-US" sz="1000" b="1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Chief Technology Officer,</a:t>
            </a:r>
          </a:p>
          <a:p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 Research and Technology</a:t>
            </a:r>
          </a:p>
          <a:p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PETRONAS Research </a:t>
            </a:r>
            <a:r>
              <a:rPr lang="en-US" sz="1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Sdn</a:t>
            </a:r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Bhd</a:t>
            </a:r>
            <a:endParaRPr lang="en-US" sz="10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12" name="TextBox 2">
            <a:extLst>
              <a:ext uri="{FF2B5EF4-FFF2-40B4-BE49-F238E27FC236}">
                <a16:creationId xmlns:a16="http://schemas.microsoft.com/office/drawing/2014/main" id="{8A3DCC49-8182-4740-9702-E9E2BBF8B5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9108" y="962567"/>
            <a:ext cx="2199782" cy="553998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lvl="0"/>
            <a:r>
              <a:rPr lang="en-US" sz="1000" b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Datuk Joseph Podtung</a:t>
            </a:r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Chief Executive Officer</a:t>
            </a:r>
          </a:p>
          <a:p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MTJA</a:t>
            </a:r>
          </a:p>
        </p:txBody>
      </p:sp>
      <p:sp>
        <p:nvSpPr>
          <p:cNvPr id="13" name="TextBox 2">
            <a:extLst>
              <a:ext uri="{FF2B5EF4-FFF2-40B4-BE49-F238E27FC236}">
                <a16:creationId xmlns:a16="http://schemas.microsoft.com/office/drawing/2014/main" id="{3A9B7FC8-B51F-41A2-AC60-8C01D0E2E8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4406" y="2677495"/>
            <a:ext cx="1998864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Ms.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Jomkwan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Polak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Plan and Policy Analyst, (Professional Level), Ministry of Energy</a:t>
            </a:r>
          </a:p>
        </p:txBody>
      </p:sp>
      <p:sp>
        <p:nvSpPr>
          <p:cNvPr id="14" name="TextBox 2">
            <a:extLst>
              <a:ext uri="{FF2B5EF4-FFF2-40B4-BE49-F238E27FC236}">
                <a16:creationId xmlns:a16="http://schemas.microsoft.com/office/drawing/2014/main" id="{AAA01F01-5398-4268-8EE6-036F9D31A8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4406" y="1811178"/>
            <a:ext cx="1998864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Dr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Chanida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Kaewkor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Geologist, Senior Professional Level (Leader of MTJDA Group), DMF</a:t>
            </a:r>
          </a:p>
        </p:txBody>
      </p:sp>
      <p:sp>
        <p:nvSpPr>
          <p:cNvPr id="15" name="TextBox 2">
            <a:extLst>
              <a:ext uri="{FF2B5EF4-FFF2-40B4-BE49-F238E27FC236}">
                <a16:creationId xmlns:a16="http://schemas.microsoft.com/office/drawing/2014/main" id="{938B173E-E065-406B-95DD-12E919253A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2162" y="3551895"/>
            <a:ext cx="1998864" cy="8617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Ms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Dusadee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Chareonchitswad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Deputy Executive Director of Petroleum Institution of Thailand (PTIT)</a:t>
            </a:r>
          </a:p>
        </p:txBody>
      </p:sp>
      <p:sp>
        <p:nvSpPr>
          <p:cNvPr id="16" name="TextBox 2">
            <a:extLst>
              <a:ext uri="{FF2B5EF4-FFF2-40B4-BE49-F238E27FC236}">
                <a16:creationId xmlns:a16="http://schemas.microsoft.com/office/drawing/2014/main" id="{2A8431FC-F60B-4D80-8DCC-8248288909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4670" y="1060327"/>
            <a:ext cx="1428361" cy="276999"/>
          </a:xfrm>
          <a:prstGeom prst="rect">
            <a:avLst/>
          </a:prstGeom>
          <a:solidFill>
            <a:srgbClr val="CC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algn="ctr" eaLnBrk="1" hangingPunct="1">
              <a:defRPr/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Co-Chairperson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Line 4">
            <a:extLst>
              <a:ext uri="{FF2B5EF4-FFF2-40B4-BE49-F238E27FC236}">
                <a16:creationId xmlns:a16="http://schemas.microsoft.com/office/drawing/2014/main" id="{07E53E07-9E36-4543-9B0B-5CBADABDD76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53030" y="1174282"/>
            <a:ext cx="1592605" cy="2249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lIns="0" tIns="0" rIns="0" bIns="0" anchor="ctr">
            <a:spAutoFit/>
          </a:bodyPr>
          <a:lstStyle/>
          <a:p>
            <a:endParaRPr lang="en-MY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Line 4">
            <a:extLst>
              <a:ext uri="{FF2B5EF4-FFF2-40B4-BE49-F238E27FC236}">
                <a16:creationId xmlns:a16="http://schemas.microsoft.com/office/drawing/2014/main" id="{D0BA7826-6F6C-4799-83D8-A6E7A1868B6C}"/>
              </a:ext>
            </a:extLst>
          </p:cNvPr>
          <p:cNvSpPr>
            <a:spLocks noChangeShapeType="1"/>
          </p:cNvSpPr>
          <p:nvPr/>
        </p:nvSpPr>
        <p:spPr bwMode="auto">
          <a:xfrm>
            <a:off x="3643681" y="1173318"/>
            <a:ext cx="1680989" cy="2249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lIns="0" tIns="0" rIns="0" bIns="0" anchor="ctr">
            <a:spAutoFit/>
          </a:bodyPr>
          <a:lstStyle/>
          <a:p>
            <a:endParaRPr lang="en-MY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6CB7852-8723-4DE4-990D-0E8797097536}"/>
              </a:ext>
            </a:extLst>
          </p:cNvPr>
          <p:cNvSpPr txBox="1"/>
          <p:nvPr/>
        </p:nvSpPr>
        <p:spPr>
          <a:xfrm>
            <a:off x="1955982" y="593039"/>
            <a:ext cx="25281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Representative from Thailand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0FE3658-95F6-4A70-A2DA-CB29E4AAF412}"/>
              </a:ext>
            </a:extLst>
          </p:cNvPr>
          <p:cNvSpPr txBox="1"/>
          <p:nvPr/>
        </p:nvSpPr>
        <p:spPr>
          <a:xfrm>
            <a:off x="7707828" y="593039"/>
            <a:ext cx="25523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Representative from Malaysia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4281EF9-7EB4-4C66-AFD8-79938820D32E}"/>
              </a:ext>
            </a:extLst>
          </p:cNvPr>
          <p:cNvSpPr txBox="1"/>
          <p:nvPr/>
        </p:nvSpPr>
        <p:spPr>
          <a:xfrm>
            <a:off x="5842884" y="5155765"/>
            <a:ext cx="10502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Secretariat</a:t>
            </a:r>
          </a:p>
        </p:txBody>
      </p:sp>
      <p:sp>
        <p:nvSpPr>
          <p:cNvPr id="22" name="TextBox 2">
            <a:extLst>
              <a:ext uri="{FF2B5EF4-FFF2-40B4-BE49-F238E27FC236}">
                <a16:creationId xmlns:a16="http://schemas.microsoft.com/office/drawing/2014/main" id="{A319B503-E97F-4AA4-A46F-03517A0CAB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7880" y="3548054"/>
            <a:ext cx="1998864" cy="5539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Mrs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Prapai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Numthavaj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Senior Advisor Petroleum Institution of Thailand (PTIT)</a:t>
            </a:r>
          </a:p>
        </p:txBody>
      </p:sp>
      <p:sp>
        <p:nvSpPr>
          <p:cNvPr id="23" name="TextBox 2">
            <a:extLst>
              <a:ext uri="{FF2B5EF4-FFF2-40B4-BE49-F238E27FC236}">
                <a16:creationId xmlns:a16="http://schemas.microsoft.com/office/drawing/2014/main" id="{0813D31D-0CC4-40C3-985D-25DF48DF98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7880" y="2675155"/>
            <a:ext cx="1998864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Ms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Natthawee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Ruksakwaew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Plan and Policy Analyst, (Professional Level), Ministry of Energy</a:t>
            </a:r>
          </a:p>
        </p:txBody>
      </p:sp>
      <p:sp>
        <p:nvSpPr>
          <p:cNvPr id="24" name="TextBox 2">
            <a:extLst>
              <a:ext uri="{FF2B5EF4-FFF2-40B4-BE49-F238E27FC236}">
                <a16:creationId xmlns:a16="http://schemas.microsoft.com/office/drawing/2014/main" id="{3EF8B483-A037-4E04-AECA-D9C08B9E4B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2805" y="2704235"/>
            <a:ext cx="2177510" cy="861774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Mdm. </a:t>
            </a:r>
            <a:r>
              <a:rPr lang="en-US" sz="1000" b="1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Fairul</a:t>
            </a: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Azida</a:t>
            </a: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binti </a:t>
            </a:r>
            <a:r>
              <a:rPr lang="en-US" sz="1000" b="1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Shaharudin</a:t>
            </a:r>
            <a:endParaRPr lang="en-US" sz="1000" b="1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Senior Under Secretary </a:t>
            </a:r>
          </a:p>
          <a:p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Transfer of Technology and R&amp;D Commercialization, MOSTI</a:t>
            </a:r>
          </a:p>
        </p:txBody>
      </p:sp>
      <p:sp>
        <p:nvSpPr>
          <p:cNvPr id="25" name="TextBox 2">
            <a:extLst>
              <a:ext uri="{FF2B5EF4-FFF2-40B4-BE49-F238E27FC236}">
                <a16:creationId xmlns:a16="http://schemas.microsoft.com/office/drawing/2014/main" id="{263DFFA4-9E32-4E79-AA45-0C86C6181B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2440" y="1891147"/>
            <a:ext cx="2177510" cy="707886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Mr. Moktar </a:t>
            </a:r>
            <a:r>
              <a:rPr lang="en-US" sz="1000" b="1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Idham</a:t>
            </a: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Musa</a:t>
            </a:r>
          </a:p>
          <a:p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Deputy Director II, </a:t>
            </a:r>
          </a:p>
          <a:p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Energy Division</a:t>
            </a:r>
          </a:p>
          <a:p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Economic Planning Unit</a:t>
            </a:r>
            <a:endParaRPr lang="en-US" sz="10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26" name="TextBox 2">
            <a:extLst>
              <a:ext uri="{FF2B5EF4-FFF2-40B4-BE49-F238E27FC236}">
                <a16:creationId xmlns:a16="http://schemas.microsoft.com/office/drawing/2014/main" id="{1C3E71BF-4AD5-4750-8584-9E6DF64E38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3705" y="3697519"/>
            <a:ext cx="2177510" cy="707886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</a:t>
            </a:r>
            <a:r>
              <a:rPr lang="en-US" sz="1000" b="1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Shahidah</a:t>
            </a: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binti</a:t>
            </a: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Mohd</a:t>
            </a: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Shariff</a:t>
            </a:r>
          </a:p>
          <a:p>
            <a:pPr eaLnBrk="1" hangingPunct="1">
              <a:defRPr/>
            </a:pPr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Chief Executive Officer (CEO) and Head Technology Research</a:t>
            </a:r>
          </a:p>
          <a:p>
            <a:pPr eaLnBrk="1" hangingPunct="1">
              <a:defRPr/>
            </a:pPr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PETRONAS Research </a:t>
            </a:r>
            <a:r>
              <a:rPr lang="en-US" sz="1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Sdn</a:t>
            </a:r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Bhd</a:t>
            </a:r>
            <a:endParaRPr lang="en-US" sz="10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AAAC07A-4BC4-4166-AAD3-1FD1D2CF7C1F}"/>
              </a:ext>
            </a:extLst>
          </p:cNvPr>
          <p:cNvSpPr txBox="1"/>
          <p:nvPr/>
        </p:nvSpPr>
        <p:spPr>
          <a:xfrm>
            <a:off x="4968894" y="1583349"/>
            <a:ext cx="17972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Alternate representative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20C9086-670B-4587-ABCD-5E3E77AF5DE6}"/>
              </a:ext>
            </a:extLst>
          </p:cNvPr>
          <p:cNvSpPr txBox="1"/>
          <p:nvPr/>
        </p:nvSpPr>
        <p:spPr>
          <a:xfrm>
            <a:off x="37019" y="5484710"/>
            <a:ext cx="1966544" cy="5539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ngsana New" pitchFamily="18" charset="-34"/>
              </a:defRPr>
            </a:lvl9pPr>
          </a:lstStyle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Mr. </a:t>
            </a:r>
            <a:r>
              <a:rPr lang="en-US" dirty="0" err="1">
                <a:solidFill>
                  <a:schemeClr val="tx1"/>
                </a:solidFill>
              </a:rPr>
              <a:t>Tongchai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Tonsuwannarat</a:t>
            </a:r>
            <a:endParaRPr lang="en-US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b="0" dirty="0">
                <a:solidFill>
                  <a:schemeClr val="tx1"/>
                </a:solidFill>
              </a:rPr>
              <a:t>Advisor of PTIT (PTIT)</a:t>
            </a:r>
          </a:p>
          <a:p>
            <a:pPr>
              <a:defRPr/>
            </a:pPr>
            <a:endParaRPr lang="en-MY" b="0" dirty="0">
              <a:solidFill>
                <a:schemeClr val="tx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22A8AF1-6540-4049-B5BE-778EE3EB487A}"/>
              </a:ext>
            </a:extLst>
          </p:cNvPr>
          <p:cNvSpPr txBox="1"/>
          <p:nvPr/>
        </p:nvSpPr>
        <p:spPr>
          <a:xfrm>
            <a:off x="10001501" y="5493219"/>
            <a:ext cx="2162113" cy="553998"/>
          </a:xfrm>
          <a:prstGeom prst="rect">
            <a:avLst/>
          </a:prstGeom>
          <a:solidFill>
            <a:srgbClr val="5B9BD5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ngsana New" pitchFamily="18" charset="-34"/>
              </a:defRPr>
            </a:lvl9pPr>
          </a:lstStyle>
          <a:p>
            <a:r>
              <a:rPr lang="sv-SE" dirty="0">
                <a:solidFill>
                  <a:schemeClr val="tx1"/>
                </a:solidFill>
              </a:rPr>
              <a:t>Dr M Faizal B Sedaralit</a:t>
            </a:r>
          </a:p>
          <a:p>
            <a:r>
              <a:rPr lang="en-US" b="0" dirty="0">
                <a:solidFill>
                  <a:schemeClr val="tx1"/>
                </a:solidFill>
              </a:rPr>
              <a:t>Chief Scientist in Group Research and Technology (GR&amp;T) (PRSB)</a:t>
            </a:r>
            <a:endParaRPr lang="en-MY" b="0" dirty="0">
              <a:solidFill>
                <a:schemeClr val="tx1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BBE0EE4-9AD9-4A38-AB2D-E36F658A9C6A}"/>
              </a:ext>
            </a:extLst>
          </p:cNvPr>
          <p:cNvSpPr txBox="1"/>
          <p:nvPr/>
        </p:nvSpPr>
        <p:spPr>
          <a:xfrm>
            <a:off x="1180817" y="5138770"/>
            <a:ext cx="1595309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100" b="1" i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MY" dirty="0">
                <a:solidFill>
                  <a:schemeClr val="tx1"/>
                </a:solidFill>
              </a:rPr>
              <a:t>Technical Evaluators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485A960-697E-4C53-8D7C-8CD98DA9A05B}"/>
              </a:ext>
            </a:extLst>
          </p:cNvPr>
          <p:cNvSpPr txBox="1"/>
          <p:nvPr/>
        </p:nvSpPr>
        <p:spPr>
          <a:xfrm>
            <a:off x="7763226" y="4635209"/>
            <a:ext cx="9797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Operators</a:t>
            </a:r>
          </a:p>
        </p:txBody>
      </p:sp>
      <p:sp>
        <p:nvSpPr>
          <p:cNvPr id="32" name="TextBox 2">
            <a:extLst>
              <a:ext uri="{FF2B5EF4-FFF2-40B4-BE49-F238E27FC236}">
                <a16:creationId xmlns:a16="http://schemas.microsoft.com/office/drawing/2014/main" id="{EB083018-8C17-4B98-B7A9-7F58C0A339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1070" y="4527072"/>
            <a:ext cx="1887053" cy="5539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William Ramsay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General Manager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Carigali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Hess)  </a:t>
            </a:r>
          </a:p>
        </p:txBody>
      </p:sp>
      <p:sp>
        <p:nvSpPr>
          <p:cNvPr id="33" name="TextBox 2">
            <a:extLst>
              <a:ext uri="{FF2B5EF4-FFF2-40B4-BE49-F238E27FC236}">
                <a16:creationId xmlns:a16="http://schemas.microsoft.com/office/drawing/2014/main" id="{383A3E38-D3B3-4C3E-9DA4-D00887655E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925" y="4521036"/>
            <a:ext cx="1887054" cy="5539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Ms.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Kanchanan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Panananda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General Manager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Carigali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PTTEPI)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612A457-2A71-4E53-8705-E12B6CD1B16A}"/>
              </a:ext>
            </a:extLst>
          </p:cNvPr>
          <p:cNvSpPr txBox="1"/>
          <p:nvPr/>
        </p:nvSpPr>
        <p:spPr>
          <a:xfrm>
            <a:off x="9415874" y="5147780"/>
            <a:ext cx="1595309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100" b="1" i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MY" dirty="0">
                <a:solidFill>
                  <a:schemeClr val="tx1"/>
                </a:solidFill>
              </a:rPr>
              <a:t>Technical Evaluators</a:t>
            </a:r>
          </a:p>
        </p:txBody>
      </p:sp>
    </p:spTree>
    <p:extLst>
      <p:ext uri="{BB962C8B-B14F-4D97-AF65-F5344CB8AC3E}">
        <p14:creationId xmlns:p14="http://schemas.microsoft.com/office/powerpoint/2010/main" val="1350235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2">
            <a:extLst>
              <a:ext uri="{FF2B5EF4-FFF2-40B4-BE49-F238E27FC236}">
                <a16:creationId xmlns:a16="http://schemas.microsoft.com/office/drawing/2014/main" id="{A6097529-BBCC-4EF3-A870-CE1505B178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4816" y="1377315"/>
            <a:ext cx="1998864" cy="5539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Mr.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Supat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Napanoparatkaew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Deputy Chief Executive Officer 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MTJA 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2B06540-3B41-4B52-AB78-B3A3EFB96A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7763" y="5893136"/>
            <a:ext cx="2646710" cy="5539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Ms </a:t>
            </a:r>
            <a:r>
              <a:rPr lang="fi-FI" sz="1000" b="1" dirty="0">
                <a:latin typeface="Arial" panose="020B0604020202020204" pitchFamily="34" charset="0"/>
                <a:cs typeface="Arial" panose="020B0604020202020204" pitchFamily="34" charset="0"/>
              </a:rPr>
              <a:t>Raja Puteri Norazlina Raja Abdullah 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E&amp;P Manager 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MTJA </a:t>
            </a:r>
          </a:p>
        </p:txBody>
      </p:sp>
      <p:sp>
        <p:nvSpPr>
          <p:cNvPr id="37" name="TextBox 2">
            <a:extLst>
              <a:ext uri="{FF2B5EF4-FFF2-40B4-BE49-F238E27FC236}">
                <a16:creationId xmlns:a16="http://schemas.microsoft.com/office/drawing/2014/main" id="{C3F409B2-51D1-44C2-B531-3F37DFB393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2303" y="5893702"/>
            <a:ext cx="1525694" cy="5539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Mr. Wijaiyut Prapawit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E&amp;P Assistant Manager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MTJA </a:t>
            </a:r>
          </a:p>
        </p:txBody>
      </p:sp>
      <p:sp>
        <p:nvSpPr>
          <p:cNvPr id="38" name="TextBox 2">
            <a:extLst>
              <a:ext uri="{FF2B5EF4-FFF2-40B4-BE49-F238E27FC236}">
                <a16:creationId xmlns:a16="http://schemas.microsoft.com/office/drawing/2014/main" id="{58A19D1C-8E07-4252-BCC1-1B440CCB53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8657" y="5890781"/>
            <a:ext cx="1882085" cy="5539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Dr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Vichai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Maroongroge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Pre-Development Team Lead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Carigali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Hess)  </a:t>
            </a:r>
          </a:p>
        </p:txBody>
      </p:sp>
      <p:sp>
        <p:nvSpPr>
          <p:cNvPr id="39" name="TextBox 2">
            <a:extLst>
              <a:ext uri="{FF2B5EF4-FFF2-40B4-BE49-F238E27FC236}">
                <a16:creationId xmlns:a16="http://schemas.microsoft.com/office/drawing/2014/main" id="{03D57D69-8DAD-46B6-95E2-FBB45BA497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8423" y="5884258"/>
            <a:ext cx="1756421" cy="5539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Mr.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Kavin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Punyasmita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CPOC Sub-Surface Planner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Carigali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PTTEPI)</a:t>
            </a:r>
          </a:p>
        </p:txBody>
      </p:sp>
      <p:sp>
        <p:nvSpPr>
          <p:cNvPr id="40" name="TextBox 2">
            <a:extLst>
              <a:ext uri="{FF2B5EF4-FFF2-40B4-BE49-F238E27FC236}">
                <a16:creationId xmlns:a16="http://schemas.microsoft.com/office/drawing/2014/main" id="{10A5701C-4984-43E2-8503-063A86F011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9108" y="3043691"/>
            <a:ext cx="2177510" cy="553998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Nor </a:t>
            </a:r>
            <a:r>
              <a:rPr lang="en-US" sz="1000" b="1" dirty="0" err="1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Azlina</a:t>
            </a:r>
            <a:r>
              <a:rPr lang="en-US" sz="1000" b="1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binti </a:t>
            </a:r>
            <a:r>
              <a:rPr lang="en-US" sz="1000" b="1" dirty="0" err="1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Ariffin</a:t>
            </a:r>
            <a:endParaRPr lang="en-US" sz="1000" b="1" dirty="0">
              <a:solidFill>
                <a:srgbClr val="E8E8E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Technology Transfer and R&amp;D Commercialization Division, MOSTI</a:t>
            </a:r>
          </a:p>
        </p:txBody>
      </p:sp>
      <p:sp>
        <p:nvSpPr>
          <p:cNvPr id="41" name="TextBox 2">
            <a:extLst>
              <a:ext uri="{FF2B5EF4-FFF2-40B4-BE49-F238E27FC236}">
                <a16:creationId xmlns:a16="http://schemas.microsoft.com/office/drawing/2014/main" id="{CFA75B7F-10A4-4478-87D1-A89FB629F2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9108" y="2155335"/>
            <a:ext cx="2177510" cy="707886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Mr. Mohd </a:t>
            </a:r>
            <a:r>
              <a:rPr lang="en-US" sz="1000" b="1" dirty="0" err="1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Sukri</a:t>
            </a:r>
            <a:r>
              <a:rPr lang="en-US" sz="1000" b="1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bin Mat </a:t>
            </a:r>
            <a:r>
              <a:rPr lang="en-US" sz="1000" b="1" dirty="0" err="1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Jusoh</a:t>
            </a:r>
            <a:endParaRPr lang="en-US" sz="1000" b="1" dirty="0">
              <a:solidFill>
                <a:srgbClr val="E8E8E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Director,</a:t>
            </a:r>
          </a:p>
          <a:p>
            <a:pPr eaLnBrk="1" hangingPunct="1">
              <a:defRPr/>
            </a:pPr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Energy Division,</a:t>
            </a:r>
          </a:p>
          <a:p>
            <a:pPr eaLnBrk="1" hangingPunct="1">
              <a:defRPr/>
            </a:pPr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Economic Planning Unit</a:t>
            </a:r>
          </a:p>
        </p:txBody>
      </p:sp>
      <p:sp>
        <p:nvSpPr>
          <p:cNvPr id="42" name="TextBox 2">
            <a:extLst>
              <a:ext uri="{FF2B5EF4-FFF2-40B4-BE49-F238E27FC236}">
                <a16:creationId xmlns:a16="http://schemas.microsoft.com/office/drawing/2014/main" id="{61C25D96-580A-42F6-B799-E888EC4350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9108" y="3955411"/>
            <a:ext cx="2177510" cy="707886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Nasir bin </a:t>
            </a:r>
            <a:r>
              <a:rPr lang="en-US" sz="1000" b="1" dirty="0" err="1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Darmen</a:t>
            </a:r>
            <a:endParaRPr lang="en-US" sz="1000" b="1" dirty="0">
              <a:solidFill>
                <a:srgbClr val="E8E8E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Acting Chief Executive Officer,</a:t>
            </a:r>
          </a:p>
          <a:p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 Research and Technology</a:t>
            </a:r>
          </a:p>
          <a:p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PETRONAS Research </a:t>
            </a:r>
            <a:r>
              <a:rPr lang="en-US" sz="1000" dirty="0" err="1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Sdn</a:t>
            </a:r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000" dirty="0" err="1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Bhd</a:t>
            </a:r>
            <a:endParaRPr lang="en-US" sz="1000" dirty="0">
              <a:solidFill>
                <a:srgbClr val="E8E8E8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43" name="TextBox 2">
            <a:extLst>
              <a:ext uri="{FF2B5EF4-FFF2-40B4-BE49-F238E27FC236}">
                <a16:creationId xmlns:a16="http://schemas.microsoft.com/office/drawing/2014/main" id="{03D188A1-51C9-4AE7-8BFD-253C3CBABD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9108" y="1360129"/>
            <a:ext cx="2199782" cy="553998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lvl="0"/>
            <a:r>
              <a:rPr lang="en-US" sz="1000" b="1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Datuk Joseph  </a:t>
            </a:r>
            <a:r>
              <a:rPr lang="en-US" sz="1000" b="1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Podtung</a:t>
            </a:r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Chief Executive Officer</a:t>
            </a:r>
          </a:p>
          <a:p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MTJA</a:t>
            </a:r>
          </a:p>
        </p:txBody>
      </p:sp>
      <p:sp>
        <p:nvSpPr>
          <p:cNvPr id="44" name="TextBox 2">
            <a:extLst>
              <a:ext uri="{FF2B5EF4-FFF2-40B4-BE49-F238E27FC236}">
                <a16:creationId xmlns:a16="http://schemas.microsoft.com/office/drawing/2014/main" id="{C95F7A11-3D60-4880-8FA0-2B5781A056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4406" y="3075057"/>
            <a:ext cx="1998864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Ms.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Jomkwan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Polak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Plan and Policy Analyst, (Professional Level), Ministry of Energy</a:t>
            </a:r>
          </a:p>
        </p:txBody>
      </p:sp>
      <p:sp>
        <p:nvSpPr>
          <p:cNvPr id="45" name="TextBox 2">
            <a:extLst>
              <a:ext uri="{FF2B5EF4-FFF2-40B4-BE49-F238E27FC236}">
                <a16:creationId xmlns:a16="http://schemas.microsoft.com/office/drawing/2014/main" id="{84E5C0DB-86DB-46D2-AF6C-0FE5B79533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4406" y="2208740"/>
            <a:ext cx="1998864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Dr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Chanida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Kaewkor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Geologist, Senior Professional Level (Leader of MTJDA Group), DMF</a:t>
            </a:r>
          </a:p>
        </p:txBody>
      </p:sp>
      <p:sp>
        <p:nvSpPr>
          <p:cNvPr id="46" name="TextBox 2">
            <a:extLst>
              <a:ext uri="{FF2B5EF4-FFF2-40B4-BE49-F238E27FC236}">
                <a16:creationId xmlns:a16="http://schemas.microsoft.com/office/drawing/2014/main" id="{EFC9D982-C2B1-43A0-9086-C2D9B052C7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2162" y="3949457"/>
            <a:ext cx="1998864" cy="8617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Ms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Dusadee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Chareonchitswad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Deputy Executive Director of Petroleum Institution of Thailand (PTIT)</a:t>
            </a:r>
          </a:p>
        </p:txBody>
      </p:sp>
      <p:sp>
        <p:nvSpPr>
          <p:cNvPr id="47" name="TextBox 2">
            <a:extLst>
              <a:ext uri="{FF2B5EF4-FFF2-40B4-BE49-F238E27FC236}">
                <a16:creationId xmlns:a16="http://schemas.microsoft.com/office/drawing/2014/main" id="{91DC1DD3-BD65-41C7-B4DC-12566EEC6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4670" y="1457889"/>
            <a:ext cx="1428361" cy="276999"/>
          </a:xfrm>
          <a:prstGeom prst="rect">
            <a:avLst/>
          </a:prstGeom>
          <a:solidFill>
            <a:srgbClr val="CC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algn="ctr" eaLnBrk="1" hangingPunct="1">
              <a:defRPr/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Co-Chairperson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Line 4">
            <a:extLst>
              <a:ext uri="{FF2B5EF4-FFF2-40B4-BE49-F238E27FC236}">
                <a16:creationId xmlns:a16="http://schemas.microsoft.com/office/drawing/2014/main" id="{0F062599-0242-4C00-9E71-3A375812DF1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53030" y="1571844"/>
            <a:ext cx="1592605" cy="2249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lIns="0" tIns="0" rIns="0" bIns="0" anchor="ctr">
            <a:spAutoFit/>
          </a:bodyPr>
          <a:lstStyle/>
          <a:p>
            <a:endParaRPr lang="en-MY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Line 4">
            <a:extLst>
              <a:ext uri="{FF2B5EF4-FFF2-40B4-BE49-F238E27FC236}">
                <a16:creationId xmlns:a16="http://schemas.microsoft.com/office/drawing/2014/main" id="{93769388-7B67-4265-8659-D441A3AF12CA}"/>
              </a:ext>
            </a:extLst>
          </p:cNvPr>
          <p:cNvSpPr>
            <a:spLocks noChangeShapeType="1"/>
          </p:cNvSpPr>
          <p:nvPr/>
        </p:nvSpPr>
        <p:spPr bwMode="auto">
          <a:xfrm>
            <a:off x="3643681" y="1570880"/>
            <a:ext cx="1680989" cy="2249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lIns="0" tIns="0" rIns="0" bIns="0" anchor="ctr">
            <a:spAutoFit/>
          </a:bodyPr>
          <a:lstStyle/>
          <a:p>
            <a:endParaRPr lang="en-MY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A99BF97-797B-41F1-8BD2-A44B971932AB}"/>
              </a:ext>
            </a:extLst>
          </p:cNvPr>
          <p:cNvSpPr txBox="1"/>
          <p:nvPr/>
        </p:nvSpPr>
        <p:spPr>
          <a:xfrm>
            <a:off x="1310283" y="981824"/>
            <a:ext cx="25281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Representative from Thailand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5D05757-A148-4EEC-9C6B-B4220BF67DC5}"/>
              </a:ext>
            </a:extLst>
          </p:cNvPr>
          <p:cNvSpPr txBox="1"/>
          <p:nvPr/>
        </p:nvSpPr>
        <p:spPr>
          <a:xfrm>
            <a:off x="8133381" y="990655"/>
            <a:ext cx="25523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Representative from Malaysia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C56A7E9-AC21-4C97-B6E2-3DCF67C4F01D}"/>
              </a:ext>
            </a:extLst>
          </p:cNvPr>
          <p:cNvSpPr txBox="1"/>
          <p:nvPr/>
        </p:nvSpPr>
        <p:spPr>
          <a:xfrm>
            <a:off x="5842884" y="5553327"/>
            <a:ext cx="10502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Secretariat</a:t>
            </a:r>
          </a:p>
        </p:txBody>
      </p:sp>
      <p:sp>
        <p:nvSpPr>
          <p:cNvPr id="53" name="TextBox 2">
            <a:extLst>
              <a:ext uri="{FF2B5EF4-FFF2-40B4-BE49-F238E27FC236}">
                <a16:creationId xmlns:a16="http://schemas.microsoft.com/office/drawing/2014/main" id="{D969052D-8564-4C1B-9765-03A2DBA6C4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7880" y="3945616"/>
            <a:ext cx="1998864" cy="5539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Mrs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Prapai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Numthavaj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Senior Advisor Petroleum Institution of Thailand (PTIT)</a:t>
            </a:r>
          </a:p>
        </p:txBody>
      </p:sp>
      <p:sp>
        <p:nvSpPr>
          <p:cNvPr id="54" name="TextBox 2">
            <a:extLst>
              <a:ext uri="{FF2B5EF4-FFF2-40B4-BE49-F238E27FC236}">
                <a16:creationId xmlns:a16="http://schemas.microsoft.com/office/drawing/2014/main" id="{8A72F0CB-D924-4614-A83B-449709CB4B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7880" y="3072717"/>
            <a:ext cx="1998864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Ms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Natthawee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Ruksakwaew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Plan and Policy Analyst, (Professional Level), Ministry of Energy</a:t>
            </a:r>
          </a:p>
        </p:txBody>
      </p:sp>
      <p:sp>
        <p:nvSpPr>
          <p:cNvPr id="55" name="TextBox 2">
            <a:extLst>
              <a:ext uri="{FF2B5EF4-FFF2-40B4-BE49-F238E27FC236}">
                <a16:creationId xmlns:a16="http://schemas.microsoft.com/office/drawing/2014/main" id="{4D67E836-178F-4612-80E8-BBDFA483EE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2805" y="3101797"/>
            <a:ext cx="2177510" cy="861774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Mdm. </a:t>
            </a:r>
            <a:r>
              <a:rPr lang="en-US" sz="1000" b="1" dirty="0" err="1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Fairul</a:t>
            </a:r>
            <a:r>
              <a:rPr lang="en-US" sz="1000" b="1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Azida</a:t>
            </a:r>
            <a:r>
              <a:rPr lang="en-US" sz="1000" b="1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binti </a:t>
            </a:r>
            <a:r>
              <a:rPr lang="en-US" sz="1000" b="1" dirty="0" err="1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Shaharudin</a:t>
            </a:r>
            <a:endParaRPr lang="en-US" sz="1000" b="1" dirty="0">
              <a:solidFill>
                <a:srgbClr val="E8E8E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Senior Under Secretary </a:t>
            </a:r>
          </a:p>
          <a:p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Technology Transfer and R&amp;D Commercialization Division, MOSTI</a:t>
            </a:r>
          </a:p>
        </p:txBody>
      </p:sp>
      <p:sp>
        <p:nvSpPr>
          <p:cNvPr id="56" name="TextBox 2">
            <a:extLst>
              <a:ext uri="{FF2B5EF4-FFF2-40B4-BE49-F238E27FC236}">
                <a16:creationId xmlns:a16="http://schemas.microsoft.com/office/drawing/2014/main" id="{00246AC5-E72E-40EC-9ADC-A8B0EBD48F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2440" y="2288709"/>
            <a:ext cx="2177510" cy="707886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r>
              <a:rPr lang="en-US" sz="1000" b="1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Mr. Moktar </a:t>
            </a:r>
            <a:r>
              <a:rPr lang="en-US" sz="1000" b="1" dirty="0" err="1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Idham</a:t>
            </a:r>
            <a:r>
              <a:rPr lang="en-US" sz="1000" b="1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Musa</a:t>
            </a:r>
          </a:p>
          <a:p>
            <a:r>
              <a:rPr lang="en-US" sz="100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Deputy Director II, </a:t>
            </a:r>
            <a:endParaRPr lang="en-US" sz="1000" dirty="0">
              <a:solidFill>
                <a:srgbClr val="E8E8E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Energy Division</a:t>
            </a:r>
          </a:p>
          <a:p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Economic Planning Unit</a:t>
            </a:r>
            <a:endParaRPr lang="en-US" sz="1000" dirty="0">
              <a:solidFill>
                <a:srgbClr val="E8E8E8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57" name="TextBox 2">
            <a:extLst>
              <a:ext uri="{FF2B5EF4-FFF2-40B4-BE49-F238E27FC236}">
                <a16:creationId xmlns:a16="http://schemas.microsoft.com/office/drawing/2014/main" id="{C130F30C-4971-4AF5-BA39-EC93CDE2DC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3705" y="4095081"/>
            <a:ext cx="2177510" cy="553998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Mrs. </a:t>
            </a:r>
            <a:r>
              <a:rPr lang="en-US" sz="1000" b="1" dirty="0" err="1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Norhayati</a:t>
            </a:r>
            <a:r>
              <a:rPr lang="en-US" sz="1000" b="1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binti Hashim</a:t>
            </a:r>
          </a:p>
          <a:p>
            <a:pPr eaLnBrk="1" hangingPunct="1">
              <a:defRPr/>
            </a:pPr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 Technology Research</a:t>
            </a:r>
          </a:p>
          <a:p>
            <a:pPr eaLnBrk="1" hangingPunct="1">
              <a:defRPr/>
            </a:pPr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PETRONAS Research </a:t>
            </a:r>
            <a:r>
              <a:rPr lang="en-US" sz="1000" dirty="0" err="1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Sdn</a:t>
            </a:r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000" dirty="0" err="1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Bhd</a:t>
            </a:r>
            <a:endParaRPr lang="en-US" sz="1000" dirty="0">
              <a:solidFill>
                <a:srgbClr val="E8E8E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9E85A79-2ABA-403C-8039-E8D3A2B06467}"/>
              </a:ext>
            </a:extLst>
          </p:cNvPr>
          <p:cNvSpPr txBox="1"/>
          <p:nvPr/>
        </p:nvSpPr>
        <p:spPr>
          <a:xfrm>
            <a:off x="4968894" y="1980911"/>
            <a:ext cx="17972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Alternate representative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AF91907-64F0-48F8-B8CB-A6F05E3B0130}"/>
              </a:ext>
            </a:extLst>
          </p:cNvPr>
          <p:cNvSpPr txBox="1"/>
          <p:nvPr/>
        </p:nvSpPr>
        <p:spPr>
          <a:xfrm>
            <a:off x="37019" y="5882272"/>
            <a:ext cx="1966544" cy="5539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ngsana New" pitchFamily="18" charset="-34"/>
              </a:defRPr>
            </a:lvl9pPr>
          </a:lstStyle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Mr. </a:t>
            </a:r>
            <a:r>
              <a:rPr lang="en-US" dirty="0" err="1">
                <a:solidFill>
                  <a:schemeClr val="tx1"/>
                </a:solidFill>
              </a:rPr>
              <a:t>Tongchai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Tonsuwannarat</a:t>
            </a:r>
            <a:endParaRPr lang="en-US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b="0" dirty="0">
                <a:solidFill>
                  <a:schemeClr val="tx1"/>
                </a:solidFill>
              </a:rPr>
              <a:t>Advisor of PTIT (PTIT)</a:t>
            </a:r>
          </a:p>
          <a:p>
            <a:pPr>
              <a:defRPr/>
            </a:pPr>
            <a:endParaRPr lang="en-MY" b="0" dirty="0">
              <a:solidFill>
                <a:schemeClr val="tx1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563BBC3B-3B6D-4A14-91DC-A3F0CA79B95E}"/>
              </a:ext>
            </a:extLst>
          </p:cNvPr>
          <p:cNvSpPr txBox="1"/>
          <p:nvPr/>
        </p:nvSpPr>
        <p:spPr>
          <a:xfrm>
            <a:off x="10001501" y="5890781"/>
            <a:ext cx="2162113" cy="553998"/>
          </a:xfrm>
          <a:prstGeom prst="rect">
            <a:avLst/>
          </a:prstGeom>
          <a:solidFill>
            <a:srgbClr val="5B9BD5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ngsana New" pitchFamily="18" charset="-34"/>
              </a:defRPr>
            </a:lvl9pPr>
          </a:lstStyle>
          <a:p>
            <a:r>
              <a:rPr lang="sv-SE" dirty="0">
                <a:solidFill>
                  <a:schemeClr val="tx1"/>
                </a:solidFill>
              </a:rPr>
              <a:t>Dr M Faizal B Sedaralit</a:t>
            </a:r>
          </a:p>
          <a:p>
            <a:r>
              <a:rPr lang="en-US" b="0" dirty="0">
                <a:solidFill>
                  <a:schemeClr val="tx1"/>
                </a:solidFill>
              </a:rPr>
              <a:t>Chief Scientist in Group Research and Technology (GR&amp;T) (PRSB)</a:t>
            </a:r>
            <a:endParaRPr lang="en-MY" b="0" dirty="0">
              <a:solidFill>
                <a:schemeClr val="tx1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3C6D915-7533-4762-9F49-50AB4972F0FC}"/>
              </a:ext>
            </a:extLst>
          </p:cNvPr>
          <p:cNvSpPr txBox="1"/>
          <p:nvPr/>
        </p:nvSpPr>
        <p:spPr>
          <a:xfrm>
            <a:off x="1180817" y="5536332"/>
            <a:ext cx="1595309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100" b="1" i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MY" dirty="0">
                <a:solidFill>
                  <a:schemeClr val="tx1"/>
                </a:solidFill>
              </a:rPr>
              <a:t>Technical Evaluators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B5B670E3-F531-4EB7-B03F-3949AAC27E9C}"/>
              </a:ext>
            </a:extLst>
          </p:cNvPr>
          <p:cNvSpPr txBox="1"/>
          <p:nvPr/>
        </p:nvSpPr>
        <p:spPr>
          <a:xfrm>
            <a:off x="7763226" y="5032771"/>
            <a:ext cx="9797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Operators</a:t>
            </a:r>
          </a:p>
        </p:txBody>
      </p:sp>
      <p:sp>
        <p:nvSpPr>
          <p:cNvPr id="63" name="TextBox 2">
            <a:extLst>
              <a:ext uri="{FF2B5EF4-FFF2-40B4-BE49-F238E27FC236}">
                <a16:creationId xmlns:a16="http://schemas.microsoft.com/office/drawing/2014/main" id="{C7BC3F1D-3D72-45F2-AF6A-26985C7D0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8743" y="4917656"/>
            <a:ext cx="1525694" cy="5539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Mr. William Ramsay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General Manager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Carigali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Hess)  </a:t>
            </a:r>
          </a:p>
        </p:txBody>
      </p:sp>
      <p:sp>
        <p:nvSpPr>
          <p:cNvPr id="64" name="TextBox 2">
            <a:extLst>
              <a:ext uri="{FF2B5EF4-FFF2-40B4-BE49-F238E27FC236}">
                <a16:creationId xmlns:a16="http://schemas.microsoft.com/office/drawing/2014/main" id="{6D64491D-8A32-432A-A19E-1D9FCB9438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1" y="4918598"/>
            <a:ext cx="1848954" cy="55305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Ms. Kanchanan Panananda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General Manager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Carigali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PTTEPI)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7F24767-405B-4001-A7CE-44322934ADB5}"/>
              </a:ext>
            </a:extLst>
          </p:cNvPr>
          <p:cNvSpPr txBox="1"/>
          <p:nvPr/>
        </p:nvSpPr>
        <p:spPr>
          <a:xfrm>
            <a:off x="9415874" y="5545342"/>
            <a:ext cx="1595309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100" b="1" i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MY" dirty="0">
                <a:solidFill>
                  <a:schemeClr val="tx1"/>
                </a:solidFill>
              </a:rPr>
              <a:t>Technical Evaluators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0D6FFD0-1585-4C5B-8333-341A5AE61B5C}"/>
              </a:ext>
            </a:extLst>
          </p:cNvPr>
          <p:cNvSpPr/>
          <p:nvPr/>
        </p:nvSpPr>
        <p:spPr>
          <a:xfrm>
            <a:off x="3767753" y="1922674"/>
            <a:ext cx="4496031" cy="2935386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75198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2">
            <a:extLst>
              <a:ext uri="{FF2B5EF4-FFF2-40B4-BE49-F238E27FC236}">
                <a16:creationId xmlns:a16="http://schemas.microsoft.com/office/drawing/2014/main" id="{A6097529-BBCC-4EF3-A870-CE1505B178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4816" y="1377315"/>
            <a:ext cx="1998864" cy="5539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Mr.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Supat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Napanoparatkaew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Deputy Chief Executive Officer 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MTJA 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2B06540-3B41-4B52-AB78-B3A3EFB96A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7763" y="5893136"/>
            <a:ext cx="2646710" cy="5539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Ms </a:t>
            </a:r>
            <a:r>
              <a:rPr lang="fi-FI" sz="1000" b="1" dirty="0">
                <a:latin typeface="Arial" panose="020B0604020202020204" pitchFamily="34" charset="0"/>
                <a:cs typeface="Arial" panose="020B0604020202020204" pitchFamily="34" charset="0"/>
              </a:rPr>
              <a:t>Raja Puteri Norazlina Raja Abdullah 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E&amp;P Manager 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MTJA </a:t>
            </a:r>
          </a:p>
        </p:txBody>
      </p:sp>
      <p:sp>
        <p:nvSpPr>
          <p:cNvPr id="37" name="TextBox 2">
            <a:extLst>
              <a:ext uri="{FF2B5EF4-FFF2-40B4-BE49-F238E27FC236}">
                <a16:creationId xmlns:a16="http://schemas.microsoft.com/office/drawing/2014/main" id="{C3F409B2-51D1-44C2-B531-3F37DFB393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2303" y="5893702"/>
            <a:ext cx="1525694" cy="5539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Mr. Wijaiyut Prapawit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E&amp;P Assistant Manager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MTJA </a:t>
            </a:r>
          </a:p>
        </p:txBody>
      </p:sp>
      <p:sp>
        <p:nvSpPr>
          <p:cNvPr id="38" name="TextBox 2">
            <a:extLst>
              <a:ext uri="{FF2B5EF4-FFF2-40B4-BE49-F238E27FC236}">
                <a16:creationId xmlns:a16="http://schemas.microsoft.com/office/drawing/2014/main" id="{58A19D1C-8E07-4252-BCC1-1B440CCB53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8657" y="5890781"/>
            <a:ext cx="1882085" cy="5539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Dr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Vichai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Maroongroge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Pre-Development Team Lead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Carigali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Hess)  </a:t>
            </a:r>
          </a:p>
        </p:txBody>
      </p:sp>
      <p:sp>
        <p:nvSpPr>
          <p:cNvPr id="39" name="TextBox 2">
            <a:extLst>
              <a:ext uri="{FF2B5EF4-FFF2-40B4-BE49-F238E27FC236}">
                <a16:creationId xmlns:a16="http://schemas.microsoft.com/office/drawing/2014/main" id="{03D57D69-8DAD-46B6-95E2-FBB45BA497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8423" y="5884258"/>
            <a:ext cx="1756421" cy="5539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Mr.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Kavin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Punyasmita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CPOC Sub-Surface Planner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Carigali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PTTEPI)</a:t>
            </a:r>
          </a:p>
        </p:txBody>
      </p:sp>
      <p:sp>
        <p:nvSpPr>
          <p:cNvPr id="40" name="TextBox 2">
            <a:extLst>
              <a:ext uri="{FF2B5EF4-FFF2-40B4-BE49-F238E27FC236}">
                <a16:creationId xmlns:a16="http://schemas.microsoft.com/office/drawing/2014/main" id="{10A5701C-4984-43E2-8503-063A86F011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9108" y="3043691"/>
            <a:ext cx="2177510" cy="553998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Nor </a:t>
            </a:r>
            <a:r>
              <a:rPr lang="en-US" sz="1000" b="1" dirty="0" err="1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Azlina</a:t>
            </a:r>
            <a:r>
              <a:rPr lang="en-US" sz="1000" b="1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binti </a:t>
            </a:r>
            <a:r>
              <a:rPr lang="en-US" sz="1000" b="1" dirty="0" err="1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Ariffin</a:t>
            </a:r>
            <a:endParaRPr lang="en-US" sz="1000" b="1" dirty="0">
              <a:solidFill>
                <a:srgbClr val="E8E8E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Technology Transfer and R&amp;D Commercialization Division, MOSTI</a:t>
            </a:r>
          </a:p>
        </p:txBody>
      </p:sp>
      <p:sp>
        <p:nvSpPr>
          <p:cNvPr id="41" name="TextBox 2">
            <a:extLst>
              <a:ext uri="{FF2B5EF4-FFF2-40B4-BE49-F238E27FC236}">
                <a16:creationId xmlns:a16="http://schemas.microsoft.com/office/drawing/2014/main" id="{CFA75B7F-10A4-4478-87D1-A89FB629F2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9108" y="2155335"/>
            <a:ext cx="2177510" cy="707886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</a:t>
            </a:r>
            <a:r>
              <a:rPr lang="en-US" sz="1000" b="1" dirty="0" err="1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Afiza</a:t>
            </a:r>
            <a:r>
              <a:rPr lang="en-US" sz="1000" b="1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binti Idris</a:t>
            </a:r>
          </a:p>
          <a:p>
            <a:pPr eaLnBrk="1" hangingPunct="1">
              <a:defRPr/>
            </a:pPr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Director,</a:t>
            </a:r>
          </a:p>
          <a:p>
            <a:pPr eaLnBrk="1" hangingPunct="1">
              <a:defRPr/>
            </a:pPr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Energy Division,</a:t>
            </a:r>
          </a:p>
          <a:p>
            <a:pPr eaLnBrk="1" hangingPunct="1">
              <a:defRPr/>
            </a:pPr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Economic Planning Unit</a:t>
            </a:r>
          </a:p>
        </p:txBody>
      </p:sp>
      <p:sp>
        <p:nvSpPr>
          <p:cNvPr id="42" name="TextBox 2">
            <a:extLst>
              <a:ext uri="{FF2B5EF4-FFF2-40B4-BE49-F238E27FC236}">
                <a16:creationId xmlns:a16="http://schemas.microsoft.com/office/drawing/2014/main" id="{61C25D96-580A-42F6-B799-E888EC4350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9108" y="3955411"/>
            <a:ext cx="2177510" cy="707886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Nasir bin </a:t>
            </a:r>
            <a:r>
              <a:rPr lang="en-US" sz="1000" b="1" dirty="0" err="1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Darman</a:t>
            </a:r>
            <a:endParaRPr lang="en-US" sz="1000" b="1" dirty="0">
              <a:solidFill>
                <a:srgbClr val="E8E8E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Chief </a:t>
            </a:r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Officer,</a:t>
            </a:r>
          </a:p>
          <a:p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 Research and Technology</a:t>
            </a:r>
          </a:p>
          <a:p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PETRONAS Research </a:t>
            </a:r>
            <a:r>
              <a:rPr lang="en-US" sz="1000" dirty="0" err="1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Sdn</a:t>
            </a:r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000" dirty="0" err="1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Bhd</a:t>
            </a:r>
            <a:endParaRPr lang="en-US" sz="1000" dirty="0">
              <a:solidFill>
                <a:srgbClr val="E8E8E8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43" name="TextBox 2">
            <a:extLst>
              <a:ext uri="{FF2B5EF4-FFF2-40B4-BE49-F238E27FC236}">
                <a16:creationId xmlns:a16="http://schemas.microsoft.com/office/drawing/2014/main" id="{03D188A1-51C9-4AE7-8BFD-253C3CBABD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9108" y="1360129"/>
            <a:ext cx="2199782" cy="553998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lvl="0"/>
            <a:r>
              <a:rPr lang="en-US" sz="1000" b="1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Datuk Joseph  </a:t>
            </a:r>
            <a:r>
              <a:rPr lang="en-US" sz="1000" b="1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Podtung</a:t>
            </a:r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Chief Executive Officer</a:t>
            </a:r>
          </a:p>
          <a:p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MTJA</a:t>
            </a:r>
          </a:p>
        </p:txBody>
      </p:sp>
      <p:sp>
        <p:nvSpPr>
          <p:cNvPr id="44" name="TextBox 2">
            <a:extLst>
              <a:ext uri="{FF2B5EF4-FFF2-40B4-BE49-F238E27FC236}">
                <a16:creationId xmlns:a16="http://schemas.microsoft.com/office/drawing/2014/main" id="{C95F7A11-3D60-4880-8FA0-2B5781A056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4406" y="3075057"/>
            <a:ext cx="1998864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Ms.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Jomkwan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Polak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Plan and Policy Analyst, (Professional Level), Ministry of Energy</a:t>
            </a:r>
          </a:p>
        </p:txBody>
      </p:sp>
      <p:sp>
        <p:nvSpPr>
          <p:cNvPr id="45" name="TextBox 2">
            <a:extLst>
              <a:ext uri="{FF2B5EF4-FFF2-40B4-BE49-F238E27FC236}">
                <a16:creationId xmlns:a16="http://schemas.microsoft.com/office/drawing/2014/main" id="{84E5C0DB-86DB-46D2-AF6C-0FE5B79533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4406" y="2208740"/>
            <a:ext cx="1998864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Dr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Chanida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Kaewkor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Geologist, Senior Professional Level (Leader of MTJDA Group), DMF</a:t>
            </a:r>
          </a:p>
        </p:txBody>
      </p:sp>
      <p:sp>
        <p:nvSpPr>
          <p:cNvPr id="46" name="TextBox 2">
            <a:extLst>
              <a:ext uri="{FF2B5EF4-FFF2-40B4-BE49-F238E27FC236}">
                <a16:creationId xmlns:a16="http://schemas.microsoft.com/office/drawing/2014/main" id="{EFC9D982-C2B1-43A0-9086-C2D9B052C7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2162" y="3949457"/>
            <a:ext cx="1998864" cy="8617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Ms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Dusadee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Chareonchitswad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Deputy Executive Director of Petroleum Institution of Thailand (PTIT)</a:t>
            </a:r>
          </a:p>
        </p:txBody>
      </p:sp>
      <p:sp>
        <p:nvSpPr>
          <p:cNvPr id="47" name="TextBox 2">
            <a:extLst>
              <a:ext uri="{FF2B5EF4-FFF2-40B4-BE49-F238E27FC236}">
                <a16:creationId xmlns:a16="http://schemas.microsoft.com/office/drawing/2014/main" id="{91DC1DD3-BD65-41C7-B4DC-12566EEC6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4670" y="1457889"/>
            <a:ext cx="1428361" cy="276999"/>
          </a:xfrm>
          <a:prstGeom prst="rect">
            <a:avLst/>
          </a:prstGeom>
          <a:solidFill>
            <a:srgbClr val="CC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algn="ctr" eaLnBrk="1" hangingPunct="1">
              <a:defRPr/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Co-Chairperson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Line 4">
            <a:extLst>
              <a:ext uri="{FF2B5EF4-FFF2-40B4-BE49-F238E27FC236}">
                <a16:creationId xmlns:a16="http://schemas.microsoft.com/office/drawing/2014/main" id="{0F062599-0242-4C00-9E71-3A375812DF1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53030" y="1571844"/>
            <a:ext cx="1592605" cy="2249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lIns="0" tIns="0" rIns="0" bIns="0" anchor="ctr">
            <a:spAutoFit/>
          </a:bodyPr>
          <a:lstStyle/>
          <a:p>
            <a:endParaRPr lang="en-MY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Line 4">
            <a:extLst>
              <a:ext uri="{FF2B5EF4-FFF2-40B4-BE49-F238E27FC236}">
                <a16:creationId xmlns:a16="http://schemas.microsoft.com/office/drawing/2014/main" id="{93769388-7B67-4265-8659-D441A3AF12CA}"/>
              </a:ext>
            </a:extLst>
          </p:cNvPr>
          <p:cNvSpPr>
            <a:spLocks noChangeShapeType="1"/>
          </p:cNvSpPr>
          <p:nvPr/>
        </p:nvSpPr>
        <p:spPr bwMode="auto">
          <a:xfrm>
            <a:off x="3643681" y="1570880"/>
            <a:ext cx="1680989" cy="2249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lIns="0" tIns="0" rIns="0" bIns="0" anchor="ctr">
            <a:spAutoFit/>
          </a:bodyPr>
          <a:lstStyle/>
          <a:p>
            <a:endParaRPr lang="en-MY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A99BF97-797B-41F1-8BD2-A44B971932AB}"/>
              </a:ext>
            </a:extLst>
          </p:cNvPr>
          <p:cNvSpPr txBox="1"/>
          <p:nvPr/>
        </p:nvSpPr>
        <p:spPr>
          <a:xfrm>
            <a:off x="1310283" y="981824"/>
            <a:ext cx="25281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Representative from Thailand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5D05757-A148-4EEC-9C6B-B4220BF67DC5}"/>
              </a:ext>
            </a:extLst>
          </p:cNvPr>
          <p:cNvSpPr txBox="1"/>
          <p:nvPr/>
        </p:nvSpPr>
        <p:spPr>
          <a:xfrm>
            <a:off x="8133381" y="990655"/>
            <a:ext cx="25523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Representative from Malaysia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C56A7E9-AC21-4C97-B6E2-3DCF67C4F01D}"/>
              </a:ext>
            </a:extLst>
          </p:cNvPr>
          <p:cNvSpPr txBox="1"/>
          <p:nvPr/>
        </p:nvSpPr>
        <p:spPr>
          <a:xfrm>
            <a:off x="5842884" y="5553327"/>
            <a:ext cx="10502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Secretariat</a:t>
            </a:r>
          </a:p>
        </p:txBody>
      </p:sp>
      <p:sp>
        <p:nvSpPr>
          <p:cNvPr id="53" name="TextBox 2">
            <a:extLst>
              <a:ext uri="{FF2B5EF4-FFF2-40B4-BE49-F238E27FC236}">
                <a16:creationId xmlns:a16="http://schemas.microsoft.com/office/drawing/2014/main" id="{D969052D-8564-4C1B-9765-03A2DBA6C4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7880" y="3945616"/>
            <a:ext cx="1998864" cy="5539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Mrs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Prapai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Numthavaj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Senior Advisor Petroleum Institution of Thailand (PTIT)</a:t>
            </a:r>
          </a:p>
        </p:txBody>
      </p:sp>
      <p:sp>
        <p:nvSpPr>
          <p:cNvPr id="54" name="TextBox 2">
            <a:extLst>
              <a:ext uri="{FF2B5EF4-FFF2-40B4-BE49-F238E27FC236}">
                <a16:creationId xmlns:a16="http://schemas.microsoft.com/office/drawing/2014/main" id="{8A72F0CB-D924-4614-A83B-449709CB4B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7880" y="3072717"/>
            <a:ext cx="1998864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Ms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Natthawee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Ruksakwaew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Plan and Policy Analyst, (Professional Level), Ministry of Energy</a:t>
            </a:r>
          </a:p>
        </p:txBody>
      </p:sp>
      <p:sp>
        <p:nvSpPr>
          <p:cNvPr id="55" name="TextBox 2">
            <a:extLst>
              <a:ext uri="{FF2B5EF4-FFF2-40B4-BE49-F238E27FC236}">
                <a16:creationId xmlns:a16="http://schemas.microsoft.com/office/drawing/2014/main" id="{4D67E836-178F-4612-80E8-BBDFA483EE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2805" y="3101797"/>
            <a:ext cx="2177510" cy="861774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Mdm. </a:t>
            </a:r>
            <a:r>
              <a:rPr lang="en-US" sz="1000" b="1" dirty="0" err="1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Fairul</a:t>
            </a:r>
            <a:r>
              <a:rPr lang="en-US" sz="1000" b="1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Azida</a:t>
            </a:r>
            <a:r>
              <a:rPr lang="en-US" sz="1000" b="1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binti </a:t>
            </a:r>
            <a:r>
              <a:rPr lang="en-US" sz="1000" b="1" dirty="0" err="1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Shaharudin</a:t>
            </a:r>
            <a:endParaRPr lang="en-US" sz="1000" b="1" dirty="0">
              <a:solidFill>
                <a:srgbClr val="E8E8E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Senior Under Secretary </a:t>
            </a:r>
          </a:p>
          <a:p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Technology Transfer and R&amp;D Commercialization Division, MOSTI</a:t>
            </a:r>
          </a:p>
        </p:txBody>
      </p:sp>
      <p:sp>
        <p:nvSpPr>
          <p:cNvPr id="56" name="TextBox 2">
            <a:extLst>
              <a:ext uri="{FF2B5EF4-FFF2-40B4-BE49-F238E27FC236}">
                <a16:creationId xmlns:a16="http://schemas.microsoft.com/office/drawing/2014/main" id="{00246AC5-E72E-40EC-9ADC-A8B0EBD48F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2440" y="2288709"/>
            <a:ext cx="2177510" cy="707886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r>
              <a:rPr lang="en-US" sz="1000" b="1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Mr. Moktar </a:t>
            </a:r>
            <a:r>
              <a:rPr lang="en-US" sz="1000" b="1" dirty="0" err="1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Idham</a:t>
            </a:r>
            <a:r>
              <a:rPr lang="en-US" sz="1000" b="1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Musa</a:t>
            </a:r>
          </a:p>
          <a:p>
            <a:r>
              <a:rPr lang="en-US" sz="100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Deputy Director II, </a:t>
            </a:r>
            <a:endParaRPr lang="en-US" sz="1000" dirty="0">
              <a:solidFill>
                <a:srgbClr val="E8E8E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Energy Division</a:t>
            </a:r>
          </a:p>
          <a:p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Economic Planning Unit</a:t>
            </a:r>
            <a:endParaRPr lang="en-US" sz="1000" dirty="0">
              <a:solidFill>
                <a:srgbClr val="E8E8E8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57" name="TextBox 2">
            <a:extLst>
              <a:ext uri="{FF2B5EF4-FFF2-40B4-BE49-F238E27FC236}">
                <a16:creationId xmlns:a16="http://schemas.microsoft.com/office/drawing/2014/main" id="{C130F30C-4971-4AF5-BA39-EC93CDE2DC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3705" y="4095081"/>
            <a:ext cx="2177510" cy="553998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Mrs. </a:t>
            </a:r>
            <a:r>
              <a:rPr lang="en-US" sz="1000" b="1" dirty="0" err="1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Norhayati</a:t>
            </a:r>
            <a:r>
              <a:rPr lang="en-US" sz="1000" b="1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binti Hashim</a:t>
            </a:r>
          </a:p>
          <a:p>
            <a:pPr eaLnBrk="1" hangingPunct="1">
              <a:defRPr/>
            </a:pPr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 Technology Research</a:t>
            </a:r>
          </a:p>
          <a:p>
            <a:pPr eaLnBrk="1" hangingPunct="1">
              <a:defRPr/>
            </a:pPr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PETRONAS Research </a:t>
            </a:r>
            <a:r>
              <a:rPr lang="en-US" sz="1000" dirty="0" err="1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Sdn</a:t>
            </a:r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000" dirty="0" err="1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Bhd</a:t>
            </a:r>
            <a:endParaRPr lang="en-US" sz="1000" dirty="0">
              <a:solidFill>
                <a:srgbClr val="E8E8E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9E85A79-2ABA-403C-8039-E8D3A2B06467}"/>
              </a:ext>
            </a:extLst>
          </p:cNvPr>
          <p:cNvSpPr txBox="1"/>
          <p:nvPr/>
        </p:nvSpPr>
        <p:spPr>
          <a:xfrm>
            <a:off x="4968894" y="1980911"/>
            <a:ext cx="17972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Alternate representative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AF91907-64F0-48F8-B8CB-A6F05E3B0130}"/>
              </a:ext>
            </a:extLst>
          </p:cNvPr>
          <p:cNvSpPr txBox="1"/>
          <p:nvPr/>
        </p:nvSpPr>
        <p:spPr>
          <a:xfrm>
            <a:off x="37019" y="5882272"/>
            <a:ext cx="1966544" cy="5539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ngsana New" pitchFamily="18" charset="-34"/>
              </a:defRPr>
            </a:lvl9pPr>
          </a:lstStyle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Mr. </a:t>
            </a:r>
            <a:r>
              <a:rPr lang="en-US" dirty="0" err="1">
                <a:solidFill>
                  <a:schemeClr val="tx1"/>
                </a:solidFill>
              </a:rPr>
              <a:t>Tongchai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Tonsuwannarat</a:t>
            </a:r>
            <a:endParaRPr lang="en-US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b="0" dirty="0">
                <a:solidFill>
                  <a:schemeClr val="tx1"/>
                </a:solidFill>
              </a:rPr>
              <a:t>Advisor of PTIT (PTIT)</a:t>
            </a:r>
          </a:p>
          <a:p>
            <a:pPr>
              <a:defRPr/>
            </a:pPr>
            <a:endParaRPr lang="en-MY" b="0" dirty="0">
              <a:solidFill>
                <a:schemeClr val="tx1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563BBC3B-3B6D-4A14-91DC-A3F0CA79B95E}"/>
              </a:ext>
            </a:extLst>
          </p:cNvPr>
          <p:cNvSpPr txBox="1"/>
          <p:nvPr/>
        </p:nvSpPr>
        <p:spPr>
          <a:xfrm>
            <a:off x="10001501" y="5890781"/>
            <a:ext cx="2162113" cy="553998"/>
          </a:xfrm>
          <a:prstGeom prst="rect">
            <a:avLst/>
          </a:prstGeom>
          <a:solidFill>
            <a:srgbClr val="5B9BD5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ngsana New" pitchFamily="18" charset="-34"/>
              </a:defRPr>
            </a:lvl9pPr>
          </a:lstStyle>
          <a:p>
            <a:r>
              <a:rPr lang="sv-SE" dirty="0">
                <a:solidFill>
                  <a:schemeClr val="tx1"/>
                </a:solidFill>
              </a:rPr>
              <a:t>Dr M Faizal B Sedaralit</a:t>
            </a:r>
          </a:p>
          <a:p>
            <a:r>
              <a:rPr lang="en-US" b="0" dirty="0">
                <a:solidFill>
                  <a:schemeClr val="tx1"/>
                </a:solidFill>
              </a:rPr>
              <a:t>Chief Scientist in Group Research and Technology (GR&amp;T) (PRSB)</a:t>
            </a:r>
            <a:endParaRPr lang="en-MY" b="0" dirty="0">
              <a:solidFill>
                <a:schemeClr val="tx1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3C6D915-7533-4762-9F49-50AB4972F0FC}"/>
              </a:ext>
            </a:extLst>
          </p:cNvPr>
          <p:cNvSpPr txBox="1"/>
          <p:nvPr/>
        </p:nvSpPr>
        <p:spPr>
          <a:xfrm>
            <a:off x="1180817" y="5536332"/>
            <a:ext cx="1595309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100" b="1" i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MY" dirty="0">
                <a:solidFill>
                  <a:schemeClr val="tx1"/>
                </a:solidFill>
              </a:rPr>
              <a:t>Technical Evaluators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B5B670E3-F531-4EB7-B03F-3949AAC27E9C}"/>
              </a:ext>
            </a:extLst>
          </p:cNvPr>
          <p:cNvSpPr txBox="1"/>
          <p:nvPr/>
        </p:nvSpPr>
        <p:spPr>
          <a:xfrm>
            <a:off x="7763226" y="5032771"/>
            <a:ext cx="9797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Operators</a:t>
            </a:r>
          </a:p>
        </p:txBody>
      </p:sp>
      <p:sp>
        <p:nvSpPr>
          <p:cNvPr id="63" name="TextBox 2">
            <a:extLst>
              <a:ext uri="{FF2B5EF4-FFF2-40B4-BE49-F238E27FC236}">
                <a16:creationId xmlns:a16="http://schemas.microsoft.com/office/drawing/2014/main" id="{C7BC3F1D-3D72-45F2-AF6A-26985C7D0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8743" y="4917656"/>
            <a:ext cx="1525694" cy="5539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Mr. William Ramsay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General Manager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Carigali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Hess)  </a:t>
            </a:r>
          </a:p>
        </p:txBody>
      </p:sp>
      <p:sp>
        <p:nvSpPr>
          <p:cNvPr id="64" name="TextBox 2">
            <a:extLst>
              <a:ext uri="{FF2B5EF4-FFF2-40B4-BE49-F238E27FC236}">
                <a16:creationId xmlns:a16="http://schemas.microsoft.com/office/drawing/2014/main" id="{6D64491D-8A32-432A-A19E-1D9FCB9438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1" y="4918598"/>
            <a:ext cx="1848954" cy="55305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Ms. Kanchanan Panananda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General Manager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Carigali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PTTEPI)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7F24767-405B-4001-A7CE-44322934ADB5}"/>
              </a:ext>
            </a:extLst>
          </p:cNvPr>
          <p:cNvSpPr txBox="1"/>
          <p:nvPr/>
        </p:nvSpPr>
        <p:spPr>
          <a:xfrm>
            <a:off x="9415874" y="5545342"/>
            <a:ext cx="1595309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100" b="1" i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MY" dirty="0">
                <a:solidFill>
                  <a:schemeClr val="tx1"/>
                </a:solidFill>
              </a:rPr>
              <a:t>Technical Evaluators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0D6FFD0-1585-4C5B-8333-341A5AE61B5C}"/>
              </a:ext>
            </a:extLst>
          </p:cNvPr>
          <p:cNvSpPr/>
          <p:nvPr/>
        </p:nvSpPr>
        <p:spPr>
          <a:xfrm>
            <a:off x="3767753" y="1922674"/>
            <a:ext cx="4496031" cy="2935386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5492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2">
            <a:extLst>
              <a:ext uri="{FF2B5EF4-FFF2-40B4-BE49-F238E27FC236}">
                <a16:creationId xmlns:a16="http://schemas.microsoft.com/office/drawing/2014/main" id="{A6097529-BBCC-4EF3-A870-CE1505B178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4816" y="1377315"/>
            <a:ext cx="1998864" cy="5539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Mr.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Supat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Napanoparatkaew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Deputy Chief Executive Officer 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MTJA 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2B06540-3B41-4B52-AB78-B3A3EFB96A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7763" y="5893136"/>
            <a:ext cx="2646710" cy="5539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Ms </a:t>
            </a:r>
            <a:r>
              <a:rPr lang="fi-FI" sz="1000" b="1" dirty="0">
                <a:latin typeface="Arial" panose="020B0604020202020204" pitchFamily="34" charset="0"/>
                <a:cs typeface="Arial" panose="020B0604020202020204" pitchFamily="34" charset="0"/>
              </a:rPr>
              <a:t>Raja Puteri Norazlina Raja Abdullah 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E&amp;P Manager 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MTJA </a:t>
            </a:r>
          </a:p>
        </p:txBody>
      </p:sp>
      <p:sp>
        <p:nvSpPr>
          <p:cNvPr id="37" name="TextBox 2">
            <a:extLst>
              <a:ext uri="{FF2B5EF4-FFF2-40B4-BE49-F238E27FC236}">
                <a16:creationId xmlns:a16="http://schemas.microsoft.com/office/drawing/2014/main" id="{C3F409B2-51D1-44C2-B531-3F37DFB393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2303" y="5893702"/>
            <a:ext cx="1525694" cy="5539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Mr. Wijaiyut Prapawit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E&amp;P Assistant Manager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MTJA </a:t>
            </a:r>
          </a:p>
        </p:txBody>
      </p:sp>
      <p:sp>
        <p:nvSpPr>
          <p:cNvPr id="38" name="TextBox 2">
            <a:extLst>
              <a:ext uri="{FF2B5EF4-FFF2-40B4-BE49-F238E27FC236}">
                <a16:creationId xmlns:a16="http://schemas.microsoft.com/office/drawing/2014/main" id="{58A19D1C-8E07-4252-BCC1-1B440CCB53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8657" y="5890781"/>
            <a:ext cx="1882085" cy="5539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Dr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Vichai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Maroongroge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Pre-Development Team Lead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Carigali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Hess)  </a:t>
            </a:r>
          </a:p>
        </p:txBody>
      </p:sp>
      <p:sp>
        <p:nvSpPr>
          <p:cNvPr id="39" name="TextBox 2">
            <a:extLst>
              <a:ext uri="{FF2B5EF4-FFF2-40B4-BE49-F238E27FC236}">
                <a16:creationId xmlns:a16="http://schemas.microsoft.com/office/drawing/2014/main" id="{03D57D69-8DAD-46B6-95E2-FBB45BA497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8423" y="5884258"/>
            <a:ext cx="1756421" cy="5539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Mr.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Kavin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Punyasmita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CPOC Sub-Surface Planner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Carigali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PTTEPI)</a:t>
            </a:r>
          </a:p>
        </p:txBody>
      </p:sp>
      <p:sp>
        <p:nvSpPr>
          <p:cNvPr id="40" name="TextBox 2">
            <a:extLst>
              <a:ext uri="{FF2B5EF4-FFF2-40B4-BE49-F238E27FC236}">
                <a16:creationId xmlns:a16="http://schemas.microsoft.com/office/drawing/2014/main" id="{10A5701C-4984-43E2-8503-063A86F011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9108" y="3043691"/>
            <a:ext cx="2177510" cy="553998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Nor </a:t>
            </a:r>
            <a:r>
              <a:rPr lang="en-US" sz="1000" b="1" dirty="0" err="1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Azlina</a:t>
            </a:r>
            <a:r>
              <a:rPr lang="en-US" sz="1000" b="1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binti </a:t>
            </a:r>
            <a:r>
              <a:rPr lang="en-US" sz="1000" b="1" dirty="0" err="1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Ariffin</a:t>
            </a:r>
            <a:endParaRPr lang="en-US" sz="1000" b="1" dirty="0">
              <a:solidFill>
                <a:srgbClr val="E8E8E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Technology Transfer and R&amp;D Commercialization Division, MOSTI</a:t>
            </a:r>
          </a:p>
        </p:txBody>
      </p:sp>
      <p:sp>
        <p:nvSpPr>
          <p:cNvPr id="41" name="TextBox 2">
            <a:extLst>
              <a:ext uri="{FF2B5EF4-FFF2-40B4-BE49-F238E27FC236}">
                <a16:creationId xmlns:a16="http://schemas.microsoft.com/office/drawing/2014/main" id="{CFA75B7F-10A4-4478-87D1-A89FB629F2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9108" y="2072205"/>
            <a:ext cx="2177510" cy="861774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</a:t>
            </a:r>
            <a:r>
              <a:rPr lang="en-US" sz="1000" b="1" dirty="0" err="1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Afiza</a:t>
            </a:r>
            <a:r>
              <a:rPr lang="en-US" sz="1000" b="1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binti Idris</a:t>
            </a:r>
          </a:p>
          <a:p>
            <a:pPr eaLnBrk="1" hangingPunct="1">
              <a:defRPr/>
            </a:pPr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Deputy Director 1, </a:t>
            </a:r>
          </a:p>
          <a:p>
            <a:pPr eaLnBrk="1" hangingPunct="1">
              <a:defRPr/>
            </a:pPr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Environmental and Natural Resources Division,</a:t>
            </a:r>
          </a:p>
          <a:p>
            <a:pPr eaLnBrk="1" hangingPunct="1">
              <a:defRPr/>
            </a:pPr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Ministry of Economic</a:t>
            </a:r>
          </a:p>
        </p:txBody>
      </p:sp>
      <p:sp>
        <p:nvSpPr>
          <p:cNvPr id="42" name="TextBox 2">
            <a:extLst>
              <a:ext uri="{FF2B5EF4-FFF2-40B4-BE49-F238E27FC236}">
                <a16:creationId xmlns:a16="http://schemas.microsoft.com/office/drawing/2014/main" id="{61C25D96-580A-42F6-B799-E888EC4350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9108" y="3955411"/>
            <a:ext cx="2177510" cy="707886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Nasir bin </a:t>
            </a:r>
            <a:r>
              <a:rPr lang="en-US" sz="1000" b="1" dirty="0" err="1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Darman</a:t>
            </a:r>
            <a:endParaRPr lang="en-US" sz="1000" b="1" dirty="0">
              <a:solidFill>
                <a:srgbClr val="E8E8E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Chief </a:t>
            </a:r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Officer,</a:t>
            </a:r>
          </a:p>
          <a:p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 Research and Technology</a:t>
            </a:r>
          </a:p>
          <a:p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PETRONAS Research </a:t>
            </a:r>
            <a:r>
              <a:rPr lang="en-US" sz="1000" dirty="0" err="1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Sdn</a:t>
            </a:r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000" dirty="0" err="1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Bhd</a:t>
            </a:r>
            <a:endParaRPr lang="en-US" sz="1000" dirty="0">
              <a:solidFill>
                <a:srgbClr val="E8E8E8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43" name="TextBox 2">
            <a:extLst>
              <a:ext uri="{FF2B5EF4-FFF2-40B4-BE49-F238E27FC236}">
                <a16:creationId xmlns:a16="http://schemas.microsoft.com/office/drawing/2014/main" id="{03D188A1-51C9-4AE7-8BFD-253C3CBABD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9108" y="1360129"/>
            <a:ext cx="2199782" cy="553998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lvl="0"/>
            <a:r>
              <a:rPr lang="en-US" sz="1000" b="1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Datuk Joseph  </a:t>
            </a:r>
            <a:r>
              <a:rPr lang="en-US" sz="1000" b="1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Podtung</a:t>
            </a:r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Chief Executive Officer</a:t>
            </a:r>
          </a:p>
          <a:p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MTJA</a:t>
            </a:r>
          </a:p>
        </p:txBody>
      </p:sp>
      <p:sp>
        <p:nvSpPr>
          <p:cNvPr id="44" name="TextBox 2">
            <a:extLst>
              <a:ext uri="{FF2B5EF4-FFF2-40B4-BE49-F238E27FC236}">
                <a16:creationId xmlns:a16="http://schemas.microsoft.com/office/drawing/2014/main" id="{C95F7A11-3D60-4880-8FA0-2B5781A056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4406" y="3075057"/>
            <a:ext cx="1998864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Ms.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Jomkwan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Polak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Plan and Policy Analyst, (Professional Level), Ministry of Energy</a:t>
            </a:r>
          </a:p>
        </p:txBody>
      </p:sp>
      <p:sp>
        <p:nvSpPr>
          <p:cNvPr id="45" name="TextBox 2">
            <a:extLst>
              <a:ext uri="{FF2B5EF4-FFF2-40B4-BE49-F238E27FC236}">
                <a16:creationId xmlns:a16="http://schemas.microsoft.com/office/drawing/2014/main" id="{84E5C0DB-86DB-46D2-AF6C-0FE5B79533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4406" y="2208740"/>
            <a:ext cx="1998864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Dr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Chanida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Kaewkor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Geologist, Senior Professional Level (Leader of MTJDA Group), DMF</a:t>
            </a:r>
          </a:p>
        </p:txBody>
      </p:sp>
      <p:sp>
        <p:nvSpPr>
          <p:cNvPr id="46" name="TextBox 2">
            <a:extLst>
              <a:ext uri="{FF2B5EF4-FFF2-40B4-BE49-F238E27FC236}">
                <a16:creationId xmlns:a16="http://schemas.microsoft.com/office/drawing/2014/main" id="{EFC9D982-C2B1-43A0-9086-C2D9B052C7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2162" y="3949457"/>
            <a:ext cx="1998864" cy="8617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Ms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Dusadee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Chareonchitswad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Deputy Executive Director of Petroleum Institution of Thailand (PTIT)</a:t>
            </a:r>
          </a:p>
        </p:txBody>
      </p:sp>
      <p:sp>
        <p:nvSpPr>
          <p:cNvPr id="47" name="TextBox 2">
            <a:extLst>
              <a:ext uri="{FF2B5EF4-FFF2-40B4-BE49-F238E27FC236}">
                <a16:creationId xmlns:a16="http://schemas.microsoft.com/office/drawing/2014/main" id="{91DC1DD3-BD65-41C7-B4DC-12566EEC6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4670" y="1457889"/>
            <a:ext cx="1428361" cy="276999"/>
          </a:xfrm>
          <a:prstGeom prst="rect">
            <a:avLst/>
          </a:prstGeom>
          <a:solidFill>
            <a:srgbClr val="CC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algn="ctr" eaLnBrk="1" hangingPunct="1">
              <a:defRPr/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Co-Chairperson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Line 4">
            <a:extLst>
              <a:ext uri="{FF2B5EF4-FFF2-40B4-BE49-F238E27FC236}">
                <a16:creationId xmlns:a16="http://schemas.microsoft.com/office/drawing/2014/main" id="{0F062599-0242-4C00-9E71-3A375812DF1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53030" y="1571844"/>
            <a:ext cx="1592605" cy="2249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lIns="0" tIns="0" rIns="0" bIns="0" anchor="ctr">
            <a:spAutoFit/>
          </a:bodyPr>
          <a:lstStyle/>
          <a:p>
            <a:endParaRPr lang="en-MY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Line 4">
            <a:extLst>
              <a:ext uri="{FF2B5EF4-FFF2-40B4-BE49-F238E27FC236}">
                <a16:creationId xmlns:a16="http://schemas.microsoft.com/office/drawing/2014/main" id="{93769388-7B67-4265-8659-D441A3AF12CA}"/>
              </a:ext>
            </a:extLst>
          </p:cNvPr>
          <p:cNvSpPr>
            <a:spLocks noChangeShapeType="1"/>
          </p:cNvSpPr>
          <p:nvPr/>
        </p:nvSpPr>
        <p:spPr bwMode="auto">
          <a:xfrm>
            <a:off x="3643681" y="1570880"/>
            <a:ext cx="1680989" cy="2249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lIns="0" tIns="0" rIns="0" bIns="0" anchor="ctr">
            <a:spAutoFit/>
          </a:bodyPr>
          <a:lstStyle/>
          <a:p>
            <a:endParaRPr lang="en-MY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A99BF97-797B-41F1-8BD2-A44B971932AB}"/>
              </a:ext>
            </a:extLst>
          </p:cNvPr>
          <p:cNvSpPr txBox="1"/>
          <p:nvPr/>
        </p:nvSpPr>
        <p:spPr>
          <a:xfrm>
            <a:off x="1310283" y="981824"/>
            <a:ext cx="25281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Representative from Thailand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5D05757-A148-4EEC-9C6B-B4220BF67DC5}"/>
              </a:ext>
            </a:extLst>
          </p:cNvPr>
          <p:cNvSpPr txBox="1"/>
          <p:nvPr/>
        </p:nvSpPr>
        <p:spPr>
          <a:xfrm>
            <a:off x="8133381" y="990655"/>
            <a:ext cx="25523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Representative from Malaysia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C56A7E9-AC21-4C97-B6E2-3DCF67C4F01D}"/>
              </a:ext>
            </a:extLst>
          </p:cNvPr>
          <p:cNvSpPr txBox="1"/>
          <p:nvPr/>
        </p:nvSpPr>
        <p:spPr>
          <a:xfrm>
            <a:off x="5842884" y="5553327"/>
            <a:ext cx="10502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Secretariat</a:t>
            </a:r>
          </a:p>
        </p:txBody>
      </p:sp>
      <p:sp>
        <p:nvSpPr>
          <p:cNvPr id="53" name="TextBox 2">
            <a:extLst>
              <a:ext uri="{FF2B5EF4-FFF2-40B4-BE49-F238E27FC236}">
                <a16:creationId xmlns:a16="http://schemas.microsoft.com/office/drawing/2014/main" id="{D969052D-8564-4C1B-9765-03A2DBA6C4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7880" y="3945616"/>
            <a:ext cx="1998864" cy="5539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Mrs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Prapai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Numthavaj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Senior Advisor Petroleum Institution of Thailand (PTIT)</a:t>
            </a:r>
          </a:p>
        </p:txBody>
      </p:sp>
      <p:sp>
        <p:nvSpPr>
          <p:cNvPr id="54" name="TextBox 2">
            <a:extLst>
              <a:ext uri="{FF2B5EF4-FFF2-40B4-BE49-F238E27FC236}">
                <a16:creationId xmlns:a16="http://schemas.microsoft.com/office/drawing/2014/main" id="{8A72F0CB-D924-4614-A83B-449709CB4B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7880" y="3072717"/>
            <a:ext cx="1998864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Ms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Natthawee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Ruksakwaew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Plan and Policy Analyst, (Professional Level), Ministry of Energy</a:t>
            </a:r>
          </a:p>
        </p:txBody>
      </p:sp>
      <p:sp>
        <p:nvSpPr>
          <p:cNvPr id="55" name="TextBox 2">
            <a:extLst>
              <a:ext uri="{FF2B5EF4-FFF2-40B4-BE49-F238E27FC236}">
                <a16:creationId xmlns:a16="http://schemas.microsoft.com/office/drawing/2014/main" id="{4D67E836-178F-4612-80E8-BBDFA483EE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2805" y="3101797"/>
            <a:ext cx="2177510" cy="861774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Mdm. </a:t>
            </a:r>
            <a:r>
              <a:rPr lang="en-US" sz="1000" b="1" dirty="0" err="1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Fairul</a:t>
            </a:r>
            <a:r>
              <a:rPr lang="en-US" sz="1000" b="1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Azida</a:t>
            </a:r>
            <a:r>
              <a:rPr lang="en-US" sz="1000" b="1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binti </a:t>
            </a:r>
            <a:r>
              <a:rPr lang="en-US" sz="1000" b="1" dirty="0" err="1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Shaharudin</a:t>
            </a:r>
            <a:endParaRPr lang="en-US" sz="1000" b="1" dirty="0">
              <a:solidFill>
                <a:srgbClr val="E8E8E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Senior Under Secretary </a:t>
            </a:r>
          </a:p>
          <a:p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Technology Transfer and R&amp;D Commercialization Division, MOSTI</a:t>
            </a:r>
          </a:p>
        </p:txBody>
      </p:sp>
      <p:sp>
        <p:nvSpPr>
          <p:cNvPr id="56" name="TextBox 2">
            <a:extLst>
              <a:ext uri="{FF2B5EF4-FFF2-40B4-BE49-F238E27FC236}">
                <a16:creationId xmlns:a16="http://schemas.microsoft.com/office/drawing/2014/main" id="{00246AC5-E72E-40EC-9ADC-A8B0EBD48F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2440" y="2288709"/>
            <a:ext cx="2177510" cy="707886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r>
              <a:rPr lang="en-US" sz="1000" b="1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Mr. Moktar </a:t>
            </a:r>
            <a:r>
              <a:rPr lang="en-US" sz="1000" b="1" dirty="0" err="1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Idham</a:t>
            </a:r>
            <a:r>
              <a:rPr lang="en-US" sz="1000" b="1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Musa</a:t>
            </a:r>
          </a:p>
          <a:p>
            <a:r>
              <a:rPr lang="en-US" sz="100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Deputy Director II, </a:t>
            </a:r>
            <a:endParaRPr lang="en-US" sz="1000" dirty="0">
              <a:solidFill>
                <a:srgbClr val="E8E8E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Energy Division</a:t>
            </a:r>
          </a:p>
          <a:p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Economic Planning Unit</a:t>
            </a:r>
            <a:endParaRPr lang="en-US" sz="1000" dirty="0">
              <a:solidFill>
                <a:srgbClr val="E8E8E8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57" name="TextBox 2">
            <a:extLst>
              <a:ext uri="{FF2B5EF4-FFF2-40B4-BE49-F238E27FC236}">
                <a16:creationId xmlns:a16="http://schemas.microsoft.com/office/drawing/2014/main" id="{C130F30C-4971-4AF5-BA39-EC93CDE2DC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3705" y="4095081"/>
            <a:ext cx="2177510" cy="553998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Mrs. </a:t>
            </a:r>
            <a:r>
              <a:rPr lang="en-US" sz="1000" b="1" dirty="0" err="1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Norhayati</a:t>
            </a:r>
            <a:r>
              <a:rPr lang="en-US" sz="1000" b="1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binti Hashim</a:t>
            </a:r>
          </a:p>
          <a:p>
            <a:pPr eaLnBrk="1" hangingPunct="1">
              <a:defRPr/>
            </a:pPr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 Technology Research</a:t>
            </a:r>
          </a:p>
          <a:p>
            <a:pPr eaLnBrk="1" hangingPunct="1">
              <a:defRPr/>
            </a:pPr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PETRONAS Research </a:t>
            </a:r>
            <a:r>
              <a:rPr lang="en-US" sz="1000" dirty="0" err="1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Sdn</a:t>
            </a:r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000" dirty="0" err="1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Bhd</a:t>
            </a:r>
            <a:endParaRPr lang="en-US" sz="1000" dirty="0">
              <a:solidFill>
                <a:srgbClr val="E8E8E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9E85A79-2ABA-403C-8039-E8D3A2B06467}"/>
              </a:ext>
            </a:extLst>
          </p:cNvPr>
          <p:cNvSpPr txBox="1"/>
          <p:nvPr/>
        </p:nvSpPr>
        <p:spPr>
          <a:xfrm>
            <a:off x="4968894" y="1980911"/>
            <a:ext cx="17972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Alternate representative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AF91907-64F0-48F8-B8CB-A6F05E3B0130}"/>
              </a:ext>
            </a:extLst>
          </p:cNvPr>
          <p:cNvSpPr txBox="1"/>
          <p:nvPr/>
        </p:nvSpPr>
        <p:spPr>
          <a:xfrm>
            <a:off x="37019" y="5882272"/>
            <a:ext cx="1966544" cy="5539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ngsana New" pitchFamily="18" charset="-34"/>
              </a:defRPr>
            </a:lvl9pPr>
          </a:lstStyle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Mr. </a:t>
            </a:r>
            <a:r>
              <a:rPr lang="en-US" dirty="0" err="1">
                <a:solidFill>
                  <a:schemeClr val="tx1"/>
                </a:solidFill>
              </a:rPr>
              <a:t>Tongchai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Tonsuwannarat</a:t>
            </a:r>
            <a:endParaRPr lang="en-US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b="0" dirty="0">
                <a:solidFill>
                  <a:schemeClr val="tx1"/>
                </a:solidFill>
              </a:rPr>
              <a:t>Advisor of PTIT (PTIT)</a:t>
            </a:r>
          </a:p>
          <a:p>
            <a:pPr>
              <a:defRPr/>
            </a:pPr>
            <a:endParaRPr lang="en-MY" b="0" dirty="0">
              <a:solidFill>
                <a:schemeClr val="tx1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563BBC3B-3B6D-4A14-91DC-A3F0CA79B95E}"/>
              </a:ext>
            </a:extLst>
          </p:cNvPr>
          <p:cNvSpPr txBox="1"/>
          <p:nvPr/>
        </p:nvSpPr>
        <p:spPr>
          <a:xfrm>
            <a:off x="10001501" y="5890781"/>
            <a:ext cx="2162113" cy="553998"/>
          </a:xfrm>
          <a:prstGeom prst="rect">
            <a:avLst/>
          </a:prstGeom>
          <a:solidFill>
            <a:srgbClr val="5B9BD5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ngsana New" pitchFamily="18" charset="-34"/>
              </a:defRPr>
            </a:lvl9pPr>
          </a:lstStyle>
          <a:p>
            <a:r>
              <a:rPr lang="sv-SE" dirty="0">
                <a:solidFill>
                  <a:schemeClr val="tx1"/>
                </a:solidFill>
              </a:rPr>
              <a:t>Dr M Faizal B Sedaralit</a:t>
            </a:r>
          </a:p>
          <a:p>
            <a:r>
              <a:rPr lang="en-US" b="0" dirty="0">
                <a:solidFill>
                  <a:schemeClr val="tx1"/>
                </a:solidFill>
              </a:rPr>
              <a:t>Chief Scientist in Group Research and Technology (GR&amp;T) (PRSB)</a:t>
            </a:r>
            <a:endParaRPr lang="en-MY" b="0" dirty="0">
              <a:solidFill>
                <a:schemeClr val="tx1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3C6D915-7533-4762-9F49-50AB4972F0FC}"/>
              </a:ext>
            </a:extLst>
          </p:cNvPr>
          <p:cNvSpPr txBox="1"/>
          <p:nvPr/>
        </p:nvSpPr>
        <p:spPr>
          <a:xfrm>
            <a:off x="1180817" y="5536332"/>
            <a:ext cx="1595309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100" b="1" i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MY" dirty="0">
                <a:solidFill>
                  <a:schemeClr val="tx1"/>
                </a:solidFill>
              </a:rPr>
              <a:t>Technical Evaluators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B5B670E3-F531-4EB7-B03F-3949AAC27E9C}"/>
              </a:ext>
            </a:extLst>
          </p:cNvPr>
          <p:cNvSpPr txBox="1"/>
          <p:nvPr/>
        </p:nvSpPr>
        <p:spPr>
          <a:xfrm>
            <a:off x="7763226" y="5032771"/>
            <a:ext cx="9797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Operators</a:t>
            </a:r>
          </a:p>
        </p:txBody>
      </p:sp>
      <p:sp>
        <p:nvSpPr>
          <p:cNvPr id="63" name="TextBox 2">
            <a:extLst>
              <a:ext uri="{FF2B5EF4-FFF2-40B4-BE49-F238E27FC236}">
                <a16:creationId xmlns:a16="http://schemas.microsoft.com/office/drawing/2014/main" id="{C7BC3F1D-3D72-45F2-AF6A-26985C7D0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8743" y="4917656"/>
            <a:ext cx="1525694" cy="5539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Mr. William Ramsay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General Manager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Carigali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Hess)  </a:t>
            </a:r>
          </a:p>
        </p:txBody>
      </p:sp>
      <p:sp>
        <p:nvSpPr>
          <p:cNvPr id="64" name="TextBox 2">
            <a:extLst>
              <a:ext uri="{FF2B5EF4-FFF2-40B4-BE49-F238E27FC236}">
                <a16:creationId xmlns:a16="http://schemas.microsoft.com/office/drawing/2014/main" id="{6D64491D-8A32-432A-A19E-1D9FCB9438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1" y="4918598"/>
            <a:ext cx="1848954" cy="55305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Ms. Kanchanan Panananda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General Manager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Carigali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PTTEPI)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7F24767-405B-4001-A7CE-44322934ADB5}"/>
              </a:ext>
            </a:extLst>
          </p:cNvPr>
          <p:cNvSpPr txBox="1"/>
          <p:nvPr/>
        </p:nvSpPr>
        <p:spPr>
          <a:xfrm>
            <a:off x="9415874" y="5545342"/>
            <a:ext cx="1595309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100" b="1" i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MY" dirty="0">
                <a:solidFill>
                  <a:schemeClr val="tx1"/>
                </a:solidFill>
              </a:rPr>
              <a:t>Technical Evaluators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0D6FFD0-1585-4C5B-8333-341A5AE61B5C}"/>
              </a:ext>
            </a:extLst>
          </p:cNvPr>
          <p:cNvSpPr/>
          <p:nvPr/>
        </p:nvSpPr>
        <p:spPr>
          <a:xfrm>
            <a:off x="3767753" y="1922674"/>
            <a:ext cx="4496031" cy="2935386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98582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2">
            <a:extLst>
              <a:ext uri="{FF2B5EF4-FFF2-40B4-BE49-F238E27FC236}">
                <a16:creationId xmlns:a16="http://schemas.microsoft.com/office/drawing/2014/main" id="{A6097529-BBCC-4EF3-A870-CE1505B178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4816" y="1377315"/>
            <a:ext cx="1998864" cy="5539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Mr.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Supat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Napanoparatkaew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Deputy Chief Executive Officer 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MTJA 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2B06540-3B41-4B52-AB78-B3A3EFB96A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7763" y="5893136"/>
            <a:ext cx="2646710" cy="5539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Ms </a:t>
            </a:r>
            <a:r>
              <a:rPr lang="fi-FI" sz="1000" b="1" dirty="0">
                <a:latin typeface="Arial" panose="020B0604020202020204" pitchFamily="34" charset="0"/>
                <a:cs typeface="Arial" panose="020B0604020202020204" pitchFamily="34" charset="0"/>
              </a:rPr>
              <a:t>Raja Puteri Norazlina Raja Abdullah 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E&amp;P Manager 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MTJA </a:t>
            </a:r>
          </a:p>
        </p:txBody>
      </p:sp>
      <p:sp>
        <p:nvSpPr>
          <p:cNvPr id="37" name="TextBox 2">
            <a:extLst>
              <a:ext uri="{FF2B5EF4-FFF2-40B4-BE49-F238E27FC236}">
                <a16:creationId xmlns:a16="http://schemas.microsoft.com/office/drawing/2014/main" id="{C3F409B2-51D1-44C2-B531-3F37DFB393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2303" y="5893702"/>
            <a:ext cx="1525694" cy="5539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Mr. Wijaiyut Prapawit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E&amp;P Assistant Manager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MTJA </a:t>
            </a:r>
          </a:p>
        </p:txBody>
      </p:sp>
      <p:sp>
        <p:nvSpPr>
          <p:cNvPr id="38" name="TextBox 2">
            <a:extLst>
              <a:ext uri="{FF2B5EF4-FFF2-40B4-BE49-F238E27FC236}">
                <a16:creationId xmlns:a16="http://schemas.microsoft.com/office/drawing/2014/main" id="{58A19D1C-8E07-4252-BCC1-1B440CCB53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8657" y="5890781"/>
            <a:ext cx="1882085" cy="5539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Dr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Vichai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Maroongroge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Pre-Development Team Lead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Carigali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Hess)  </a:t>
            </a:r>
          </a:p>
        </p:txBody>
      </p:sp>
      <p:sp>
        <p:nvSpPr>
          <p:cNvPr id="39" name="TextBox 2">
            <a:extLst>
              <a:ext uri="{FF2B5EF4-FFF2-40B4-BE49-F238E27FC236}">
                <a16:creationId xmlns:a16="http://schemas.microsoft.com/office/drawing/2014/main" id="{03D57D69-8DAD-46B6-95E2-FBB45BA497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8423" y="5884258"/>
            <a:ext cx="1756421" cy="5539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Mr.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Kavin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Punyasmita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CPOC Sub-Surface Planner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Carigali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PTTEPI)</a:t>
            </a:r>
          </a:p>
        </p:txBody>
      </p:sp>
      <p:sp>
        <p:nvSpPr>
          <p:cNvPr id="40" name="TextBox 2">
            <a:extLst>
              <a:ext uri="{FF2B5EF4-FFF2-40B4-BE49-F238E27FC236}">
                <a16:creationId xmlns:a16="http://schemas.microsoft.com/office/drawing/2014/main" id="{10A5701C-4984-43E2-8503-063A86F011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9108" y="3043691"/>
            <a:ext cx="2177510" cy="553998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Nor </a:t>
            </a:r>
            <a:r>
              <a:rPr lang="en-US" sz="1000" b="1" dirty="0" err="1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Azlina</a:t>
            </a:r>
            <a:r>
              <a:rPr lang="en-US" sz="1000" b="1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binti </a:t>
            </a:r>
            <a:r>
              <a:rPr lang="en-US" sz="1000" b="1" dirty="0" err="1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Ariffin</a:t>
            </a:r>
            <a:endParaRPr lang="en-US" sz="1000" b="1" dirty="0">
              <a:solidFill>
                <a:srgbClr val="E8E8E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Technology Transfer and R&amp;D Commercialization Division, MOSTI</a:t>
            </a:r>
          </a:p>
        </p:txBody>
      </p:sp>
      <p:sp>
        <p:nvSpPr>
          <p:cNvPr id="41" name="TextBox 2">
            <a:extLst>
              <a:ext uri="{FF2B5EF4-FFF2-40B4-BE49-F238E27FC236}">
                <a16:creationId xmlns:a16="http://schemas.microsoft.com/office/drawing/2014/main" id="{CFA75B7F-10A4-4478-87D1-A89FB629F2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9108" y="2072205"/>
            <a:ext cx="2177510" cy="861774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</a:t>
            </a:r>
            <a:r>
              <a:rPr lang="en-US" sz="1000" b="1" dirty="0" err="1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Afiza</a:t>
            </a:r>
            <a:r>
              <a:rPr lang="en-US" sz="1000" b="1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binti Idris</a:t>
            </a:r>
          </a:p>
          <a:p>
            <a:pPr eaLnBrk="1" hangingPunct="1">
              <a:defRPr/>
            </a:pPr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Deputy Director 1, </a:t>
            </a:r>
          </a:p>
          <a:p>
            <a:pPr eaLnBrk="1" hangingPunct="1">
              <a:defRPr/>
            </a:pPr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Environmental and Natural Resources Division,</a:t>
            </a:r>
          </a:p>
          <a:p>
            <a:pPr eaLnBrk="1" hangingPunct="1">
              <a:defRPr/>
            </a:pPr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Ministry of Economy</a:t>
            </a:r>
          </a:p>
        </p:txBody>
      </p:sp>
      <p:sp>
        <p:nvSpPr>
          <p:cNvPr id="42" name="TextBox 2">
            <a:extLst>
              <a:ext uri="{FF2B5EF4-FFF2-40B4-BE49-F238E27FC236}">
                <a16:creationId xmlns:a16="http://schemas.microsoft.com/office/drawing/2014/main" id="{61C25D96-580A-42F6-B799-E888EC4350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9108" y="3955411"/>
            <a:ext cx="2177510" cy="707886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Nasir bin </a:t>
            </a:r>
            <a:r>
              <a:rPr lang="en-US" sz="1000" b="1" dirty="0" err="1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Darman</a:t>
            </a:r>
            <a:endParaRPr lang="en-US" sz="1000" b="1" dirty="0">
              <a:solidFill>
                <a:srgbClr val="E8E8E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Chief Technology Officer,</a:t>
            </a:r>
          </a:p>
          <a:p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 Research and Technology</a:t>
            </a:r>
          </a:p>
          <a:p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PETRONAS Research </a:t>
            </a:r>
            <a:r>
              <a:rPr lang="en-US" sz="1000" dirty="0" err="1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Sdn</a:t>
            </a:r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000" dirty="0" err="1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Bhd</a:t>
            </a:r>
            <a:endParaRPr lang="en-US" sz="1000" dirty="0">
              <a:solidFill>
                <a:srgbClr val="E8E8E8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43" name="TextBox 2">
            <a:extLst>
              <a:ext uri="{FF2B5EF4-FFF2-40B4-BE49-F238E27FC236}">
                <a16:creationId xmlns:a16="http://schemas.microsoft.com/office/drawing/2014/main" id="{03D188A1-51C9-4AE7-8BFD-253C3CBABD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9108" y="1360129"/>
            <a:ext cx="2199782" cy="553998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lvl="0"/>
            <a:r>
              <a:rPr lang="en-US" sz="1000" b="1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Datuk Joseph  Podtung</a:t>
            </a:r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Chief Executive Officer</a:t>
            </a:r>
          </a:p>
          <a:p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MTJA</a:t>
            </a:r>
          </a:p>
        </p:txBody>
      </p:sp>
      <p:sp>
        <p:nvSpPr>
          <p:cNvPr id="44" name="TextBox 2">
            <a:extLst>
              <a:ext uri="{FF2B5EF4-FFF2-40B4-BE49-F238E27FC236}">
                <a16:creationId xmlns:a16="http://schemas.microsoft.com/office/drawing/2014/main" id="{C95F7A11-3D60-4880-8FA0-2B5781A056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4406" y="3075057"/>
            <a:ext cx="1998864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Ms.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Jomkwan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Polak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Plan and Policy Analyst, (Professional Level), Ministry of Energy</a:t>
            </a:r>
          </a:p>
        </p:txBody>
      </p:sp>
      <p:sp>
        <p:nvSpPr>
          <p:cNvPr id="45" name="TextBox 2">
            <a:extLst>
              <a:ext uri="{FF2B5EF4-FFF2-40B4-BE49-F238E27FC236}">
                <a16:creationId xmlns:a16="http://schemas.microsoft.com/office/drawing/2014/main" id="{84E5C0DB-86DB-46D2-AF6C-0FE5B79533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4406" y="2208740"/>
            <a:ext cx="1998864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Dr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Chanida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Kaewkor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Geologist, Senior Professional Level (Leader of MTJDA Group), DMF</a:t>
            </a:r>
          </a:p>
        </p:txBody>
      </p:sp>
      <p:sp>
        <p:nvSpPr>
          <p:cNvPr id="46" name="TextBox 2">
            <a:extLst>
              <a:ext uri="{FF2B5EF4-FFF2-40B4-BE49-F238E27FC236}">
                <a16:creationId xmlns:a16="http://schemas.microsoft.com/office/drawing/2014/main" id="{EFC9D982-C2B1-43A0-9086-C2D9B052C7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2162" y="3949457"/>
            <a:ext cx="1998864" cy="8617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Ms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Dusadee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Chareonchitswad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Deputy Executive Director of Petroleum Institution of Thailand (PTIT)</a:t>
            </a:r>
          </a:p>
        </p:txBody>
      </p:sp>
      <p:sp>
        <p:nvSpPr>
          <p:cNvPr id="47" name="TextBox 2">
            <a:extLst>
              <a:ext uri="{FF2B5EF4-FFF2-40B4-BE49-F238E27FC236}">
                <a16:creationId xmlns:a16="http://schemas.microsoft.com/office/drawing/2014/main" id="{91DC1DD3-BD65-41C7-B4DC-12566EEC6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4670" y="1457889"/>
            <a:ext cx="1428361" cy="276999"/>
          </a:xfrm>
          <a:prstGeom prst="rect">
            <a:avLst/>
          </a:prstGeom>
          <a:solidFill>
            <a:srgbClr val="CC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algn="ctr" eaLnBrk="1" hangingPunct="1">
              <a:defRPr/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Co-Chairperson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Line 4">
            <a:extLst>
              <a:ext uri="{FF2B5EF4-FFF2-40B4-BE49-F238E27FC236}">
                <a16:creationId xmlns:a16="http://schemas.microsoft.com/office/drawing/2014/main" id="{0F062599-0242-4C00-9E71-3A375812DF1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53030" y="1571844"/>
            <a:ext cx="1592605" cy="2249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lIns="0" tIns="0" rIns="0" bIns="0" anchor="ctr">
            <a:spAutoFit/>
          </a:bodyPr>
          <a:lstStyle/>
          <a:p>
            <a:endParaRPr lang="en-MY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Line 4">
            <a:extLst>
              <a:ext uri="{FF2B5EF4-FFF2-40B4-BE49-F238E27FC236}">
                <a16:creationId xmlns:a16="http://schemas.microsoft.com/office/drawing/2014/main" id="{93769388-7B67-4265-8659-D441A3AF12CA}"/>
              </a:ext>
            </a:extLst>
          </p:cNvPr>
          <p:cNvSpPr>
            <a:spLocks noChangeShapeType="1"/>
          </p:cNvSpPr>
          <p:nvPr/>
        </p:nvSpPr>
        <p:spPr bwMode="auto">
          <a:xfrm>
            <a:off x="3643681" y="1570880"/>
            <a:ext cx="1680989" cy="2249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lIns="0" tIns="0" rIns="0" bIns="0" anchor="ctr">
            <a:spAutoFit/>
          </a:bodyPr>
          <a:lstStyle/>
          <a:p>
            <a:endParaRPr lang="en-MY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A99BF97-797B-41F1-8BD2-A44B971932AB}"/>
              </a:ext>
            </a:extLst>
          </p:cNvPr>
          <p:cNvSpPr txBox="1"/>
          <p:nvPr/>
        </p:nvSpPr>
        <p:spPr>
          <a:xfrm>
            <a:off x="1310283" y="981824"/>
            <a:ext cx="25281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Representative from Thailand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5D05757-A148-4EEC-9C6B-B4220BF67DC5}"/>
              </a:ext>
            </a:extLst>
          </p:cNvPr>
          <p:cNvSpPr txBox="1"/>
          <p:nvPr/>
        </p:nvSpPr>
        <p:spPr>
          <a:xfrm>
            <a:off x="8133381" y="990655"/>
            <a:ext cx="25523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Representative from Malaysia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C56A7E9-AC21-4C97-B6E2-3DCF67C4F01D}"/>
              </a:ext>
            </a:extLst>
          </p:cNvPr>
          <p:cNvSpPr txBox="1"/>
          <p:nvPr/>
        </p:nvSpPr>
        <p:spPr>
          <a:xfrm>
            <a:off x="5842884" y="5553327"/>
            <a:ext cx="10502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Secretariat</a:t>
            </a:r>
          </a:p>
        </p:txBody>
      </p:sp>
      <p:sp>
        <p:nvSpPr>
          <p:cNvPr id="53" name="TextBox 2">
            <a:extLst>
              <a:ext uri="{FF2B5EF4-FFF2-40B4-BE49-F238E27FC236}">
                <a16:creationId xmlns:a16="http://schemas.microsoft.com/office/drawing/2014/main" id="{D969052D-8564-4C1B-9765-03A2DBA6C4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7880" y="3945616"/>
            <a:ext cx="1998864" cy="5539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Mrs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Prapai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Numthavaj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Senior Advisor Petroleum Institution of Thailand (PTIT)</a:t>
            </a:r>
          </a:p>
        </p:txBody>
      </p:sp>
      <p:sp>
        <p:nvSpPr>
          <p:cNvPr id="54" name="TextBox 2">
            <a:extLst>
              <a:ext uri="{FF2B5EF4-FFF2-40B4-BE49-F238E27FC236}">
                <a16:creationId xmlns:a16="http://schemas.microsoft.com/office/drawing/2014/main" id="{8A72F0CB-D924-4614-A83B-449709CB4B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7880" y="3072717"/>
            <a:ext cx="1998864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Ms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Natthawee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Ruksakwaew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Plan and Policy Analyst, (Professional Level), Ministry of Energy</a:t>
            </a:r>
          </a:p>
        </p:txBody>
      </p:sp>
      <p:sp>
        <p:nvSpPr>
          <p:cNvPr id="55" name="TextBox 2">
            <a:extLst>
              <a:ext uri="{FF2B5EF4-FFF2-40B4-BE49-F238E27FC236}">
                <a16:creationId xmlns:a16="http://schemas.microsoft.com/office/drawing/2014/main" id="{4D67E836-178F-4612-80E8-BBDFA483EE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2805" y="3101797"/>
            <a:ext cx="2177510" cy="861774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Mdm. </a:t>
            </a:r>
            <a:r>
              <a:rPr lang="en-US" sz="1000" b="1" dirty="0" err="1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Fairul</a:t>
            </a:r>
            <a:r>
              <a:rPr lang="en-US" sz="1000" b="1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Azida</a:t>
            </a:r>
            <a:r>
              <a:rPr lang="en-US" sz="1000" b="1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binti </a:t>
            </a:r>
            <a:r>
              <a:rPr lang="en-US" sz="1000" b="1" dirty="0" err="1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Shaharudin</a:t>
            </a:r>
            <a:endParaRPr lang="en-US" sz="1000" b="1" dirty="0">
              <a:solidFill>
                <a:srgbClr val="E8E8E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Senior Under Secretary </a:t>
            </a:r>
          </a:p>
          <a:p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Technology Transfer and R&amp;D Commercialization Division, MOSTI</a:t>
            </a:r>
          </a:p>
        </p:txBody>
      </p:sp>
      <p:sp>
        <p:nvSpPr>
          <p:cNvPr id="56" name="TextBox 2">
            <a:extLst>
              <a:ext uri="{FF2B5EF4-FFF2-40B4-BE49-F238E27FC236}">
                <a16:creationId xmlns:a16="http://schemas.microsoft.com/office/drawing/2014/main" id="{00246AC5-E72E-40EC-9ADC-A8B0EBD48F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2440" y="2288709"/>
            <a:ext cx="2177510" cy="707886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r>
              <a:rPr lang="en-US" sz="1000" b="1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Mr. Moktar </a:t>
            </a:r>
            <a:r>
              <a:rPr lang="en-US" sz="1000" b="1" dirty="0" err="1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Idham</a:t>
            </a:r>
            <a:r>
              <a:rPr lang="en-US" sz="1000" b="1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Musa</a:t>
            </a:r>
          </a:p>
          <a:p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Deputy Director II, </a:t>
            </a:r>
          </a:p>
          <a:p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Energy Division</a:t>
            </a:r>
          </a:p>
          <a:p>
            <a:r>
              <a:rPr lang="en-US" sz="100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Ministry of Economy</a:t>
            </a:r>
            <a:endParaRPr lang="en-US" sz="1000" dirty="0">
              <a:solidFill>
                <a:srgbClr val="E8E8E8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57" name="TextBox 2">
            <a:extLst>
              <a:ext uri="{FF2B5EF4-FFF2-40B4-BE49-F238E27FC236}">
                <a16:creationId xmlns:a16="http://schemas.microsoft.com/office/drawing/2014/main" id="{C130F30C-4971-4AF5-BA39-EC93CDE2DC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3705" y="4095081"/>
            <a:ext cx="2177510" cy="553998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Mrs. </a:t>
            </a:r>
            <a:r>
              <a:rPr lang="en-US" sz="1000" b="1" dirty="0" err="1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Norhayati</a:t>
            </a:r>
            <a:r>
              <a:rPr lang="en-US" sz="1000" b="1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binti Hashim</a:t>
            </a:r>
          </a:p>
          <a:p>
            <a:pPr eaLnBrk="1" hangingPunct="1">
              <a:defRPr/>
            </a:pPr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Chief Executive Officer</a:t>
            </a:r>
          </a:p>
          <a:p>
            <a:pPr eaLnBrk="1" hangingPunct="1">
              <a:defRPr/>
            </a:pPr>
            <a:r>
              <a:rPr lang="en-US" sz="1000" dirty="0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PETRONAS Research Sdn. </a:t>
            </a:r>
            <a:r>
              <a:rPr lang="en-US" sz="1000" dirty="0" err="1">
                <a:solidFill>
                  <a:srgbClr val="E8E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Bhd</a:t>
            </a:r>
            <a:endParaRPr lang="en-US" sz="1000" dirty="0">
              <a:solidFill>
                <a:srgbClr val="E8E8E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9E85A79-2ABA-403C-8039-E8D3A2B06467}"/>
              </a:ext>
            </a:extLst>
          </p:cNvPr>
          <p:cNvSpPr txBox="1"/>
          <p:nvPr/>
        </p:nvSpPr>
        <p:spPr>
          <a:xfrm>
            <a:off x="4968894" y="1980911"/>
            <a:ext cx="17972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Alternate representative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AF91907-64F0-48F8-B8CB-A6F05E3B0130}"/>
              </a:ext>
            </a:extLst>
          </p:cNvPr>
          <p:cNvSpPr txBox="1"/>
          <p:nvPr/>
        </p:nvSpPr>
        <p:spPr>
          <a:xfrm>
            <a:off x="37019" y="5882272"/>
            <a:ext cx="1966544" cy="5539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ngsana New" pitchFamily="18" charset="-34"/>
              </a:defRPr>
            </a:lvl9pPr>
          </a:lstStyle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Mr. </a:t>
            </a:r>
            <a:r>
              <a:rPr lang="en-US" dirty="0" err="1">
                <a:solidFill>
                  <a:schemeClr val="tx1"/>
                </a:solidFill>
              </a:rPr>
              <a:t>Tongchai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Tonsuwannarat</a:t>
            </a:r>
            <a:endParaRPr lang="en-US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b="0" dirty="0">
                <a:solidFill>
                  <a:schemeClr val="tx1"/>
                </a:solidFill>
              </a:rPr>
              <a:t>Advisor of PTIT (PTIT)</a:t>
            </a:r>
          </a:p>
          <a:p>
            <a:pPr>
              <a:defRPr/>
            </a:pPr>
            <a:endParaRPr lang="en-MY" b="0" dirty="0">
              <a:solidFill>
                <a:schemeClr val="tx1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563BBC3B-3B6D-4A14-91DC-A3F0CA79B95E}"/>
              </a:ext>
            </a:extLst>
          </p:cNvPr>
          <p:cNvSpPr txBox="1"/>
          <p:nvPr/>
        </p:nvSpPr>
        <p:spPr>
          <a:xfrm>
            <a:off x="10001501" y="5890781"/>
            <a:ext cx="2162113" cy="553998"/>
          </a:xfrm>
          <a:prstGeom prst="rect">
            <a:avLst/>
          </a:prstGeom>
          <a:solidFill>
            <a:srgbClr val="5B9BD5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ngsana New" pitchFamily="18" charset="-34"/>
              </a:defRPr>
            </a:lvl9pPr>
          </a:lstStyle>
          <a:p>
            <a:r>
              <a:rPr lang="sv-SE" dirty="0">
                <a:solidFill>
                  <a:schemeClr val="tx1"/>
                </a:solidFill>
              </a:rPr>
              <a:t>Dr M Faizal B Sedaralit</a:t>
            </a:r>
          </a:p>
          <a:p>
            <a:r>
              <a:rPr lang="en-US" b="0" dirty="0">
                <a:solidFill>
                  <a:schemeClr val="tx1"/>
                </a:solidFill>
              </a:rPr>
              <a:t>Chief Scientist in Group Research and Technology (GR&amp;T) (PRSB)</a:t>
            </a:r>
            <a:endParaRPr lang="en-MY" b="0" dirty="0">
              <a:solidFill>
                <a:schemeClr val="tx1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3C6D915-7533-4762-9F49-50AB4972F0FC}"/>
              </a:ext>
            </a:extLst>
          </p:cNvPr>
          <p:cNvSpPr txBox="1"/>
          <p:nvPr/>
        </p:nvSpPr>
        <p:spPr>
          <a:xfrm>
            <a:off x="1180817" y="5536332"/>
            <a:ext cx="1595309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100" b="1" i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MY" dirty="0">
                <a:solidFill>
                  <a:schemeClr val="tx1"/>
                </a:solidFill>
              </a:rPr>
              <a:t>Technical Evaluators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B5B670E3-F531-4EB7-B03F-3949AAC27E9C}"/>
              </a:ext>
            </a:extLst>
          </p:cNvPr>
          <p:cNvSpPr txBox="1"/>
          <p:nvPr/>
        </p:nvSpPr>
        <p:spPr>
          <a:xfrm>
            <a:off x="7763226" y="5032771"/>
            <a:ext cx="9797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Operators</a:t>
            </a:r>
          </a:p>
        </p:txBody>
      </p:sp>
      <p:sp>
        <p:nvSpPr>
          <p:cNvPr id="63" name="TextBox 2">
            <a:extLst>
              <a:ext uri="{FF2B5EF4-FFF2-40B4-BE49-F238E27FC236}">
                <a16:creationId xmlns:a16="http://schemas.microsoft.com/office/drawing/2014/main" id="{C7BC3F1D-3D72-45F2-AF6A-26985C7D0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8743" y="4917656"/>
            <a:ext cx="1525694" cy="5539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Mr. William Ramsay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General Manager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Carigali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Hess)  </a:t>
            </a:r>
          </a:p>
        </p:txBody>
      </p:sp>
      <p:sp>
        <p:nvSpPr>
          <p:cNvPr id="64" name="TextBox 2">
            <a:extLst>
              <a:ext uri="{FF2B5EF4-FFF2-40B4-BE49-F238E27FC236}">
                <a16:creationId xmlns:a16="http://schemas.microsoft.com/office/drawing/2014/main" id="{6D64491D-8A32-432A-A19E-1D9FCB9438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1" y="4918598"/>
            <a:ext cx="1848954" cy="55305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Ms. Kanchanan Panananda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General Manager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Carigali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PTTEPI)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7F24767-405B-4001-A7CE-44322934ADB5}"/>
              </a:ext>
            </a:extLst>
          </p:cNvPr>
          <p:cNvSpPr txBox="1"/>
          <p:nvPr/>
        </p:nvSpPr>
        <p:spPr>
          <a:xfrm>
            <a:off x="9415874" y="5545342"/>
            <a:ext cx="1595309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100" b="1" i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MY" dirty="0">
                <a:solidFill>
                  <a:schemeClr val="tx1"/>
                </a:solidFill>
              </a:rPr>
              <a:t>Technical Evaluators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0D6FFD0-1585-4C5B-8333-341A5AE61B5C}"/>
              </a:ext>
            </a:extLst>
          </p:cNvPr>
          <p:cNvSpPr/>
          <p:nvPr/>
        </p:nvSpPr>
        <p:spPr>
          <a:xfrm>
            <a:off x="3767753" y="1922674"/>
            <a:ext cx="4496031" cy="2935386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81620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1763</Words>
  <Application>Microsoft Office PowerPoint</Application>
  <PresentationFormat>Widescreen</PresentationFormat>
  <Paragraphs>398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Amran Salleh</dc:creator>
  <cp:lastModifiedBy>Amran Salleh</cp:lastModifiedBy>
  <cp:revision>11</cp:revision>
  <dcterms:created xsi:type="dcterms:W3CDTF">2021-06-11T04:21:33Z</dcterms:created>
  <dcterms:modified xsi:type="dcterms:W3CDTF">2023-02-09T01:28:02Z</dcterms:modified>
</cp:coreProperties>
</file>